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83" r:id="rId5"/>
    <p:sldId id="261" r:id="rId6"/>
    <p:sldId id="262" r:id="rId7"/>
    <p:sldId id="263" r:id="rId8"/>
    <p:sldId id="264" r:id="rId9"/>
    <p:sldId id="265" r:id="rId10"/>
    <p:sldId id="266" r:id="rId11"/>
    <p:sldId id="269" r:id="rId12"/>
    <p:sldId id="272" r:id="rId13"/>
    <p:sldId id="273" r:id="rId14"/>
    <p:sldId id="275" r:id="rId15"/>
    <p:sldId id="276" r:id="rId16"/>
    <p:sldId id="277" r:id="rId17"/>
    <p:sldId id="278" r:id="rId18"/>
    <p:sldId id="282" r:id="rId19"/>
  </p:sldIdLst>
  <p:sldSz cx="18288000" cy="10287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KG Primary Penmanship" panose="020B0604020202020204" charset="0"/>
      <p:regular r:id="rId24"/>
    </p:embeddedFont>
    <p:embeddedFont>
      <p:font typeface="Luckiest Guy" panose="020B0604020202020204" charset="0"/>
      <p:regular r:id="rId25"/>
    </p:embeddedFont>
    <p:embeddedFont>
      <p:font typeface="Lulu Font TH" panose="020B0604020202020204" charset="-34"/>
      <p:regular r:id="rId26"/>
    </p:embeddedFont>
    <p:embeddedFont>
      <p:font typeface="Poppins" panose="020B0604020202020204" charset="0"/>
      <p:regular r:id="rId27"/>
    </p:embeddedFont>
    <p:embeddedFont>
      <p:font typeface="Poppins Medium" panose="020B0604020202020204" charset="0"/>
      <p:regular r:id="rId28"/>
    </p:embeddedFont>
    <p:embeddedFont>
      <p:font typeface="Poppins Semi-Bold" panose="020B0604020202020204" charset="0"/>
      <p:regular r:id="rId29"/>
    </p:embeddedFont>
    <p:embeddedFont>
      <p:font typeface="SassoonPrimaryInfant" pitchFamily="2" charset="0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125" y="-7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image" Target="../media/image1.jpeg"/><Relationship Id="rId16" Type="http://schemas.openxmlformats.org/officeDocument/2006/relationships/image" Target="../media/image1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5.jpeg"/><Relationship Id="rId3" Type="http://schemas.openxmlformats.org/officeDocument/2006/relationships/image" Target="../media/image19.svg"/><Relationship Id="rId7" Type="http://schemas.openxmlformats.org/officeDocument/2006/relationships/image" Target="../media/image21.svg"/><Relationship Id="rId12" Type="http://schemas.openxmlformats.org/officeDocument/2006/relationships/image" Target="../media/image24.png"/><Relationship Id="rId2" Type="http://schemas.openxmlformats.org/officeDocument/2006/relationships/image" Target="../media/image18.png"/><Relationship Id="rId16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13.svg"/><Relationship Id="rId5" Type="http://schemas.openxmlformats.org/officeDocument/2006/relationships/image" Target="../media/image9.svg"/><Relationship Id="rId15" Type="http://schemas.openxmlformats.org/officeDocument/2006/relationships/image" Target="../media/image27.jpeg"/><Relationship Id="rId10" Type="http://schemas.openxmlformats.org/officeDocument/2006/relationships/image" Target="../media/image12.png"/><Relationship Id="rId4" Type="http://schemas.openxmlformats.org/officeDocument/2006/relationships/image" Target="../media/image8.png"/><Relationship Id="rId9" Type="http://schemas.openxmlformats.org/officeDocument/2006/relationships/image" Target="../media/image23.svg"/><Relationship Id="rId14" Type="http://schemas.openxmlformats.org/officeDocument/2006/relationships/image" Target="../media/image2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9.jpeg"/><Relationship Id="rId3" Type="http://schemas.openxmlformats.org/officeDocument/2006/relationships/image" Target="../media/image19.svg"/><Relationship Id="rId7" Type="http://schemas.openxmlformats.org/officeDocument/2006/relationships/image" Target="../media/image21.svg"/><Relationship Id="rId12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13.svg"/><Relationship Id="rId5" Type="http://schemas.openxmlformats.org/officeDocument/2006/relationships/image" Target="../media/image9.svg"/><Relationship Id="rId10" Type="http://schemas.openxmlformats.org/officeDocument/2006/relationships/image" Target="../media/image12.png"/><Relationship Id="rId4" Type="http://schemas.openxmlformats.org/officeDocument/2006/relationships/image" Target="../media/image8.png"/><Relationship Id="rId9" Type="http://schemas.openxmlformats.org/officeDocument/2006/relationships/image" Target="../media/image23.svg"/><Relationship Id="rId14" Type="http://schemas.openxmlformats.org/officeDocument/2006/relationships/image" Target="../media/image3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6.png"/><Relationship Id="rId3" Type="http://schemas.openxmlformats.org/officeDocument/2006/relationships/image" Target="../media/image32.svg"/><Relationship Id="rId7" Type="http://schemas.openxmlformats.org/officeDocument/2006/relationships/image" Target="../media/image9.svg"/><Relationship Id="rId12" Type="http://schemas.openxmlformats.org/officeDocument/2006/relationships/image" Target="../media/image2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36.svg"/><Relationship Id="rId5" Type="http://schemas.openxmlformats.org/officeDocument/2006/relationships/image" Target="../media/image34.svg"/><Relationship Id="rId10" Type="http://schemas.openxmlformats.org/officeDocument/2006/relationships/image" Target="../media/image35.png"/><Relationship Id="rId4" Type="http://schemas.openxmlformats.org/officeDocument/2006/relationships/image" Target="../media/image33.png"/><Relationship Id="rId9" Type="http://schemas.openxmlformats.org/officeDocument/2006/relationships/image" Target="../media/image13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4.svg"/><Relationship Id="rId7" Type="http://schemas.openxmlformats.org/officeDocument/2006/relationships/image" Target="../media/image13.svg"/><Relationship Id="rId12" Type="http://schemas.openxmlformats.org/officeDocument/2006/relationships/image" Target="../media/image2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37.png"/><Relationship Id="rId5" Type="http://schemas.openxmlformats.org/officeDocument/2006/relationships/image" Target="../media/image9.sv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36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39.svg"/><Relationship Id="rId10" Type="http://schemas.openxmlformats.org/officeDocument/2006/relationships/image" Target="../media/image41.png"/><Relationship Id="rId4" Type="http://schemas.openxmlformats.org/officeDocument/2006/relationships/image" Target="../media/image38.png"/><Relationship Id="rId9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48.png"/><Relationship Id="rId3" Type="http://schemas.openxmlformats.org/officeDocument/2006/relationships/image" Target="../media/image13.svg"/><Relationship Id="rId7" Type="http://schemas.openxmlformats.org/officeDocument/2006/relationships/image" Target="../media/image9.svg"/><Relationship Id="rId12" Type="http://schemas.openxmlformats.org/officeDocument/2006/relationships/image" Target="../media/image47.png"/><Relationship Id="rId2" Type="http://schemas.openxmlformats.org/officeDocument/2006/relationships/image" Target="../media/image12.png"/><Relationship Id="rId16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46.png"/><Relationship Id="rId5" Type="http://schemas.openxmlformats.org/officeDocument/2006/relationships/image" Target="../media/image43.svg"/><Relationship Id="rId15" Type="http://schemas.openxmlformats.org/officeDocument/2006/relationships/image" Target="../media/image50.png"/><Relationship Id="rId10" Type="http://schemas.openxmlformats.org/officeDocument/2006/relationships/image" Target="../media/image45.png"/><Relationship Id="rId4" Type="http://schemas.openxmlformats.org/officeDocument/2006/relationships/image" Target="../media/image42.png"/><Relationship Id="rId9" Type="http://schemas.openxmlformats.org/officeDocument/2006/relationships/image" Target="../media/image44.png"/><Relationship Id="rId14" Type="http://schemas.openxmlformats.org/officeDocument/2006/relationships/image" Target="../media/image4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svg"/><Relationship Id="rId7" Type="http://schemas.openxmlformats.org/officeDocument/2006/relationships/image" Target="../media/image23.sv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60.png"/><Relationship Id="rId3" Type="http://schemas.openxmlformats.org/officeDocument/2006/relationships/image" Target="../media/image56.svg"/><Relationship Id="rId7" Type="http://schemas.openxmlformats.org/officeDocument/2006/relationships/image" Target="../media/image23.svg"/><Relationship Id="rId12" Type="http://schemas.openxmlformats.org/officeDocument/2006/relationships/image" Target="../media/image59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58.jpeg"/><Relationship Id="rId5" Type="http://schemas.openxmlformats.org/officeDocument/2006/relationships/image" Target="../media/image9.svg"/><Relationship Id="rId10" Type="http://schemas.openxmlformats.org/officeDocument/2006/relationships/image" Target="../media/image57.jpeg"/><Relationship Id="rId4" Type="http://schemas.openxmlformats.org/officeDocument/2006/relationships/image" Target="../media/image8.png"/><Relationship Id="rId9" Type="http://schemas.openxmlformats.org/officeDocument/2006/relationships/image" Target="../media/image13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helicopterstories.co.uk/" TargetMode="External"/><Relationship Id="rId3" Type="http://schemas.openxmlformats.org/officeDocument/2006/relationships/image" Target="../media/image62.svg"/><Relationship Id="rId7" Type="http://schemas.openxmlformats.org/officeDocument/2006/relationships/image" Target="../media/image64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6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70.png"/><Relationship Id="rId3" Type="http://schemas.openxmlformats.org/officeDocument/2006/relationships/image" Target="../media/image32.svg"/><Relationship Id="rId7" Type="http://schemas.openxmlformats.org/officeDocument/2006/relationships/image" Target="../media/image13.svg"/><Relationship Id="rId12" Type="http://schemas.openxmlformats.org/officeDocument/2006/relationships/image" Target="../media/image69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68.svg"/><Relationship Id="rId5" Type="http://schemas.openxmlformats.org/officeDocument/2006/relationships/image" Target="../media/image9.svg"/><Relationship Id="rId10" Type="http://schemas.openxmlformats.org/officeDocument/2006/relationships/image" Target="../media/image67.png"/><Relationship Id="rId4" Type="http://schemas.openxmlformats.org/officeDocument/2006/relationships/image" Target="../media/image8.png"/><Relationship Id="rId9" Type="http://schemas.openxmlformats.org/officeDocument/2006/relationships/image" Target="../media/image23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74.png"/><Relationship Id="rId3" Type="http://schemas.openxmlformats.org/officeDocument/2006/relationships/image" Target="../media/image32.svg"/><Relationship Id="rId7" Type="http://schemas.openxmlformats.org/officeDocument/2006/relationships/image" Target="../media/image9.svg"/><Relationship Id="rId12" Type="http://schemas.openxmlformats.org/officeDocument/2006/relationships/image" Target="../media/image73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43.svg"/><Relationship Id="rId5" Type="http://schemas.openxmlformats.org/officeDocument/2006/relationships/image" Target="../media/image72.svg"/><Relationship Id="rId10" Type="http://schemas.openxmlformats.org/officeDocument/2006/relationships/image" Target="../media/image42.png"/><Relationship Id="rId4" Type="http://schemas.openxmlformats.org/officeDocument/2006/relationships/image" Target="../media/image71.png"/><Relationship Id="rId9" Type="http://schemas.openxmlformats.org/officeDocument/2006/relationships/image" Target="../media/image13.svg"/><Relationship Id="rId14" Type="http://schemas.openxmlformats.org/officeDocument/2006/relationships/image" Target="../media/image75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13.svg"/><Relationship Id="rId3" Type="http://schemas.openxmlformats.org/officeDocument/2006/relationships/image" Target="../media/image77.svg"/><Relationship Id="rId7" Type="http://schemas.openxmlformats.org/officeDocument/2006/relationships/image" Target="../media/image9.svg"/><Relationship Id="rId12" Type="http://schemas.openxmlformats.org/officeDocument/2006/relationships/image" Target="../media/image12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23.svg"/><Relationship Id="rId5" Type="http://schemas.openxmlformats.org/officeDocument/2006/relationships/image" Target="../media/image79.svg"/><Relationship Id="rId10" Type="http://schemas.openxmlformats.org/officeDocument/2006/relationships/image" Target="../media/image22.png"/><Relationship Id="rId4" Type="http://schemas.openxmlformats.org/officeDocument/2006/relationships/image" Target="../media/image78.png"/><Relationship Id="rId9" Type="http://schemas.openxmlformats.org/officeDocument/2006/relationships/image" Target="../media/image81.svg"/><Relationship Id="rId1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77.svg"/><Relationship Id="rId7" Type="http://schemas.openxmlformats.org/officeDocument/2006/relationships/image" Target="../media/image83.sv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png"/><Relationship Id="rId11" Type="http://schemas.openxmlformats.org/officeDocument/2006/relationships/image" Target="../media/image84.png"/><Relationship Id="rId5" Type="http://schemas.openxmlformats.org/officeDocument/2006/relationships/image" Target="../media/image9.sv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36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2.png"/><Relationship Id="rId3" Type="http://schemas.openxmlformats.org/officeDocument/2006/relationships/image" Target="../media/image86.svg"/><Relationship Id="rId7" Type="http://schemas.openxmlformats.org/officeDocument/2006/relationships/image" Target="../media/image8.png"/><Relationship Id="rId12" Type="http://schemas.openxmlformats.org/officeDocument/2006/relationships/image" Target="../media/image43.sv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jpeg"/><Relationship Id="rId11" Type="http://schemas.openxmlformats.org/officeDocument/2006/relationships/image" Target="../media/image42.png"/><Relationship Id="rId5" Type="http://schemas.openxmlformats.org/officeDocument/2006/relationships/image" Target="../media/image88.svg"/><Relationship Id="rId10" Type="http://schemas.openxmlformats.org/officeDocument/2006/relationships/image" Target="../media/image91.svg"/><Relationship Id="rId4" Type="http://schemas.openxmlformats.org/officeDocument/2006/relationships/image" Target="../media/image87.png"/><Relationship Id="rId9" Type="http://schemas.openxmlformats.org/officeDocument/2006/relationships/image" Target="../media/image90.png"/><Relationship Id="rId1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957" b="-3995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062233" y="1573104"/>
            <a:ext cx="14163533" cy="6940131"/>
          </a:xfrm>
          <a:custGeom>
            <a:avLst/>
            <a:gdLst/>
            <a:ahLst/>
            <a:cxnLst/>
            <a:rect l="l" t="t" r="r" b="b"/>
            <a:pathLst>
              <a:path w="14163533" h="6940131">
                <a:moveTo>
                  <a:pt x="0" y="0"/>
                </a:moveTo>
                <a:lnTo>
                  <a:pt x="14163534" y="0"/>
                </a:lnTo>
                <a:lnTo>
                  <a:pt x="14163534" y="6940131"/>
                </a:lnTo>
                <a:lnTo>
                  <a:pt x="0" y="694013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GB" dirty="0"/>
              <a:t>W</a:t>
            </a:r>
          </a:p>
        </p:txBody>
      </p:sp>
      <p:sp>
        <p:nvSpPr>
          <p:cNvPr id="4" name="Freeform 4"/>
          <p:cNvSpPr/>
          <p:nvPr/>
        </p:nvSpPr>
        <p:spPr>
          <a:xfrm>
            <a:off x="4735971" y="1436880"/>
            <a:ext cx="8816056" cy="3074600"/>
          </a:xfrm>
          <a:custGeom>
            <a:avLst/>
            <a:gdLst/>
            <a:ahLst/>
            <a:cxnLst/>
            <a:rect l="l" t="t" r="r" b="b"/>
            <a:pathLst>
              <a:path w="8816056" h="3074600">
                <a:moveTo>
                  <a:pt x="0" y="0"/>
                </a:moveTo>
                <a:lnTo>
                  <a:pt x="8816056" y="0"/>
                </a:lnTo>
                <a:lnTo>
                  <a:pt x="8816056" y="3074600"/>
                </a:lnTo>
                <a:lnTo>
                  <a:pt x="0" y="30746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877645" y="7519550"/>
            <a:ext cx="5305653" cy="4523070"/>
          </a:xfrm>
          <a:custGeom>
            <a:avLst/>
            <a:gdLst/>
            <a:ahLst/>
            <a:cxnLst/>
            <a:rect l="l" t="t" r="r" b="b"/>
            <a:pathLst>
              <a:path w="5305653" h="4523070">
                <a:moveTo>
                  <a:pt x="0" y="0"/>
                </a:moveTo>
                <a:lnTo>
                  <a:pt x="5305653" y="0"/>
                </a:lnTo>
                <a:lnTo>
                  <a:pt x="5305653" y="4523069"/>
                </a:lnTo>
                <a:lnTo>
                  <a:pt x="0" y="45230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-1582761" y="-1181388"/>
            <a:ext cx="5780296" cy="4927702"/>
          </a:xfrm>
          <a:custGeom>
            <a:avLst/>
            <a:gdLst/>
            <a:ahLst/>
            <a:cxnLst/>
            <a:rect l="l" t="t" r="r" b="b"/>
            <a:pathLst>
              <a:path w="5780296" h="4927702">
                <a:moveTo>
                  <a:pt x="5780296" y="4927702"/>
                </a:moveTo>
                <a:lnTo>
                  <a:pt x="0" y="4927702"/>
                </a:lnTo>
                <a:lnTo>
                  <a:pt x="0" y="0"/>
                </a:lnTo>
                <a:lnTo>
                  <a:pt x="5780296" y="0"/>
                </a:lnTo>
                <a:lnTo>
                  <a:pt x="5780296" y="4927702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2191037">
            <a:off x="12752989" y="448448"/>
            <a:ext cx="2249311" cy="2249311"/>
          </a:xfrm>
          <a:custGeom>
            <a:avLst/>
            <a:gdLst/>
            <a:ahLst/>
            <a:cxnLst/>
            <a:rect l="l" t="t" r="r" b="b"/>
            <a:pathLst>
              <a:path w="2249311" h="2249311">
                <a:moveTo>
                  <a:pt x="0" y="0"/>
                </a:moveTo>
                <a:lnTo>
                  <a:pt x="2249311" y="0"/>
                </a:lnTo>
                <a:lnTo>
                  <a:pt x="2249311" y="2249311"/>
                </a:lnTo>
                <a:lnTo>
                  <a:pt x="0" y="224931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14224" y="3746314"/>
            <a:ext cx="1986326" cy="2057400"/>
          </a:xfrm>
          <a:custGeom>
            <a:avLst/>
            <a:gdLst/>
            <a:ahLst/>
            <a:cxnLst/>
            <a:rect l="l" t="t" r="r" b="b"/>
            <a:pathLst>
              <a:path w="1986326" h="2057400">
                <a:moveTo>
                  <a:pt x="0" y="0"/>
                </a:moveTo>
                <a:lnTo>
                  <a:pt x="1986326" y="0"/>
                </a:lnTo>
                <a:lnTo>
                  <a:pt x="1986326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225767" y="3847689"/>
            <a:ext cx="2502092" cy="2591621"/>
          </a:xfrm>
          <a:custGeom>
            <a:avLst/>
            <a:gdLst/>
            <a:ahLst/>
            <a:cxnLst/>
            <a:rect l="l" t="t" r="r" b="b"/>
            <a:pathLst>
              <a:path w="2502092" h="2591621">
                <a:moveTo>
                  <a:pt x="0" y="0"/>
                </a:moveTo>
                <a:lnTo>
                  <a:pt x="2502092" y="0"/>
                </a:lnTo>
                <a:lnTo>
                  <a:pt x="2502092" y="2591622"/>
                </a:lnTo>
                <a:lnTo>
                  <a:pt x="0" y="259162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14224" y="206643"/>
            <a:ext cx="2478370" cy="2151640"/>
          </a:xfrm>
          <a:custGeom>
            <a:avLst/>
            <a:gdLst/>
            <a:ahLst/>
            <a:cxnLst/>
            <a:rect l="l" t="t" r="r" b="b"/>
            <a:pathLst>
              <a:path w="2478370" h="2151640">
                <a:moveTo>
                  <a:pt x="0" y="0"/>
                </a:moveTo>
                <a:lnTo>
                  <a:pt x="2478370" y="0"/>
                </a:lnTo>
                <a:lnTo>
                  <a:pt x="2478370" y="2151640"/>
                </a:lnTo>
                <a:lnTo>
                  <a:pt x="0" y="2151640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502092" y="4476196"/>
            <a:ext cx="12828377" cy="2708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8800" dirty="0">
                <a:solidFill>
                  <a:srgbClr val="000000"/>
                </a:solidFill>
                <a:latin typeface="Luckiest Guy"/>
              </a:rPr>
              <a:t>Welcome to Muddy Ducks PRESCHOOL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885868" y="6140201"/>
            <a:ext cx="10516264" cy="13253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16"/>
              </a:lnSpc>
            </a:pPr>
            <a:endParaRPr lang="en-US" sz="3726" dirty="0">
              <a:solidFill>
                <a:srgbClr val="000000"/>
              </a:solidFill>
              <a:latin typeface="Poppins Medium"/>
            </a:endParaRPr>
          </a:p>
          <a:p>
            <a:pPr algn="ctr">
              <a:lnSpc>
                <a:spcPts val="5216"/>
              </a:lnSpc>
            </a:pPr>
            <a:endParaRPr lang="en-US" sz="3726" dirty="0">
              <a:solidFill>
                <a:srgbClr val="000000"/>
              </a:solidFill>
              <a:latin typeface="Poppins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957" b="-3995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877645" y="7519550"/>
            <a:ext cx="5305653" cy="4523070"/>
          </a:xfrm>
          <a:custGeom>
            <a:avLst/>
            <a:gdLst/>
            <a:ahLst/>
            <a:cxnLst/>
            <a:rect l="l" t="t" r="r" b="b"/>
            <a:pathLst>
              <a:path w="5305653" h="4523070">
                <a:moveTo>
                  <a:pt x="0" y="0"/>
                </a:moveTo>
                <a:lnTo>
                  <a:pt x="5305653" y="0"/>
                </a:lnTo>
                <a:lnTo>
                  <a:pt x="5305653" y="4523069"/>
                </a:lnTo>
                <a:lnTo>
                  <a:pt x="0" y="452306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 flipV="1">
            <a:off x="-1582761" y="-1181388"/>
            <a:ext cx="5780296" cy="4927702"/>
          </a:xfrm>
          <a:custGeom>
            <a:avLst/>
            <a:gdLst/>
            <a:ahLst/>
            <a:cxnLst/>
            <a:rect l="l" t="t" r="r" b="b"/>
            <a:pathLst>
              <a:path w="5780296" h="4927702">
                <a:moveTo>
                  <a:pt x="5780296" y="4927702"/>
                </a:moveTo>
                <a:lnTo>
                  <a:pt x="0" y="4927702"/>
                </a:lnTo>
                <a:lnTo>
                  <a:pt x="0" y="0"/>
                </a:lnTo>
                <a:lnTo>
                  <a:pt x="5780296" y="0"/>
                </a:lnTo>
                <a:lnTo>
                  <a:pt x="5780296" y="4927702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2191037">
            <a:off x="14326093" y="2124768"/>
            <a:ext cx="2249311" cy="2249311"/>
          </a:xfrm>
          <a:custGeom>
            <a:avLst/>
            <a:gdLst/>
            <a:ahLst/>
            <a:cxnLst/>
            <a:rect l="l" t="t" r="r" b="b"/>
            <a:pathLst>
              <a:path w="2249311" h="2249311">
                <a:moveTo>
                  <a:pt x="0" y="0"/>
                </a:moveTo>
                <a:lnTo>
                  <a:pt x="2249311" y="0"/>
                </a:lnTo>
                <a:lnTo>
                  <a:pt x="2249311" y="2249311"/>
                </a:lnTo>
                <a:lnTo>
                  <a:pt x="0" y="224931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432917" y="6662520"/>
            <a:ext cx="1986326" cy="2057400"/>
          </a:xfrm>
          <a:custGeom>
            <a:avLst/>
            <a:gdLst/>
            <a:ahLst/>
            <a:cxnLst/>
            <a:rect l="l" t="t" r="r" b="b"/>
            <a:pathLst>
              <a:path w="1986326" h="2057400">
                <a:moveTo>
                  <a:pt x="0" y="0"/>
                </a:moveTo>
                <a:lnTo>
                  <a:pt x="1986326" y="0"/>
                </a:lnTo>
                <a:lnTo>
                  <a:pt x="1986326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225767" y="3847689"/>
            <a:ext cx="2502092" cy="2591621"/>
          </a:xfrm>
          <a:custGeom>
            <a:avLst/>
            <a:gdLst/>
            <a:ahLst/>
            <a:cxnLst/>
            <a:rect l="l" t="t" r="r" b="b"/>
            <a:pathLst>
              <a:path w="2502092" h="2591621">
                <a:moveTo>
                  <a:pt x="0" y="0"/>
                </a:moveTo>
                <a:lnTo>
                  <a:pt x="2502092" y="0"/>
                </a:lnTo>
                <a:lnTo>
                  <a:pt x="2502092" y="2591622"/>
                </a:lnTo>
                <a:lnTo>
                  <a:pt x="0" y="259162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14224" y="206643"/>
            <a:ext cx="2478370" cy="2151640"/>
          </a:xfrm>
          <a:custGeom>
            <a:avLst/>
            <a:gdLst/>
            <a:ahLst/>
            <a:cxnLst/>
            <a:rect l="l" t="t" r="r" b="b"/>
            <a:pathLst>
              <a:path w="2478370" h="2151640">
                <a:moveTo>
                  <a:pt x="0" y="0"/>
                </a:moveTo>
                <a:lnTo>
                  <a:pt x="2478370" y="0"/>
                </a:lnTo>
                <a:lnTo>
                  <a:pt x="2478370" y="2151640"/>
                </a:lnTo>
                <a:lnTo>
                  <a:pt x="0" y="215164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53409" y="3939586"/>
            <a:ext cx="13467436" cy="3386692"/>
          </a:xfrm>
          <a:custGeom>
            <a:avLst/>
            <a:gdLst/>
            <a:ahLst/>
            <a:cxnLst/>
            <a:rect l="l" t="t" r="r" b="b"/>
            <a:pathLst>
              <a:path w="13467436" h="3386692">
                <a:moveTo>
                  <a:pt x="0" y="0"/>
                </a:moveTo>
                <a:lnTo>
                  <a:pt x="13467436" y="0"/>
                </a:lnTo>
                <a:lnTo>
                  <a:pt x="13467436" y="3386692"/>
                </a:lnTo>
                <a:lnTo>
                  <a:pt x="0" y="338669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t="-429" b="-429"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62776" y="3761478"/>
            <a:ext cx="4426591" cy="4873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	Nursery Room Lead    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2763095" y="7646015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2182475" y="3246833"/>
            <a:ext cx="5343525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431"/>
              </a:lnSpc>
            </a:pPr>
            <a:r>
              <a:rPr lang="en-US" sz="5029" dirty="0">
                <a:solidFill>
                  <a:srgbClr val="000000"/>
                </a:solidFill>
                <a:latin typeface="Luckiest Guy"/>
              </a:rPr>
              <a:t>Karen </a:t>
            </a:r>
            <a:r>
              <a:rPr lang="en-US" sz="5029" dirty="0" err="1">
                <a:solidFill>
                  <a:srgbClr val="000000"/>
                </a:solidFill>
                <a:latin typeface="Luckiest Guy"/>
              </a:rPr>
              <a:t>saunders</a:t>
            </a:r>
            <a:endParaRPr lang="en-US" sz="5029" dirty="0">
              <a:solidFill>
                <a:srgbClr val="000000"/>
              </a:solidFill>
              <a:latin typeface="Luckiest Guy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2763095" y="6980425"/>
            <a:ext cx="48392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31"/>
              </a:lnSpc>
            </a:pPr>
            <a:r>
              <a:rPr lang="en-US" sz="5029" dirty="0" err="1">
                <a:solidFill>
                  <a:srgbClr val="000000"/>
                </a:solidFill>
                <a:latin typeface="Luckiest Guy"/>
              </a:rPr>
              <a:t>Mukti</a:t>
            </a:r>
            <a:r>
              <a:rPr lang="en-US" sz="5029" dirty="0">
                <a:solidFill>
                  <a:srgbClr val="000000"/>
                </a:solidFill>
                <a:latin typeface="Luckiest Guy"/>
              </a:rPr>
              <a:t> </a:t>
            </a:r>
            <a:r>
              <a:rPr lang="en-US" sz="5029" dirty="0" err="1">
                <a:solidFill>
                  <a:srgbClr val="000000"/>
                </a:solidFill>
                <a:latin typeface="Luckiest Guy"/>
              </a:rPr>
              <a:t>parmar</a:t>
            </a:r>
            <a:endParaRPr lang="en-US" sz="5029" dirty="0">
              <a:solidFill>
                <a:srgbClr val="000000"/>
              </a:solidFill>
              <a:latin typeface="Luckiest Guy"/>
            </a:endParaRPr>
          </a:p>
        </p:txBody>
      </p:sp>
      <p:sp>
        <p:nvSpPr>
          <p:cNvPr id="7" name="Freeform 7"/>
          <p:cNvSpPr/>
          <p:nvPr/>
        </p:nvSpPr>
        <p:spPr>
          <a:xfrm rot="-1919358">
            <a:off x="5808341" y="3152646"/>
            <a:ext cx="6698904" cy="6638005"/>
          </a:xfrm>
          <a:custGeom>
            <a:avLst/>
            <a:gdLst/>
            <a:ahLst/>
            <a:cxnLst/>
            <a:rect l="l" t="t" r="r" b="b"/>
            <a:pathLst>
              <a:path w="6698904" h="6638005">
                <a:moveTo>
                  <a:pt x="0" y="0"/>
                </a:moveTo>
                <a:lnTo>
                  <a:pt x="6698905" y="0"/>
                </a:lnTo>
                <a:lnTo>
                  <a:pt x="6698905" y="6638005"/>
                </a:lnTo>
                <a:lnTo>
                  <a:pt x="0" y="66380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347119" flipH="1" flipV="1">
            <a:off x="14259059" y="-2181835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3423708">
            <a:off x="-8621971" y="7627957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3"/>
                </a:lnTo>
                <a:lnTo>
                  <a:pt x="0" y="88843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-478578" y="-666611"/>
            <a:ext cx="3335411" cy="3454757"/>
          </a:xfrm>
          <a:custGeom>
            <a:avLst/>
            <a:gdLst/>
            <a:ahLst/>
            <a:cxnLst/>
            <a:rect l="l" t="t" r="r" b="b"/>
            <a:pathLst>
              <a:path w="3335411" h="3454757">
                <a:moveTo>
                  <a:pt x="0" y="0"/>
                </a:moveTo>
                <a:lnTo>
                  <a:pt x="3335411" y="0"/>
                </a:lnTo>
                <a:lnTo>
                  <a:pt x="3335411" y="3454757"/>
                </a:lnTo>
                <a:lnTo>
                  <a:pt x="0" y="34547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5518786" y="7586848"/>
            <a:ext cx="2949134" cy="3054658"/>
          </a:xfrm>
          <a:custGeom>
            <a:avLst/>
            <a:gdLst/>
            <a:ahLst/>
            <a:cxnLst/>
            <a:rect l="l" t="t" r="r" b="b"/>
            <a:pathLst>
              <a:path w="2949134" h="3054658">
                <a:moveTo>
                  <a:pt x="0" y="0"/>
                </a:moveTo>
                <a:lnTo>
                  <a:pt x="2949133" y="0"/>
                </a:lnTo>
                <a:lnTo>
                  <a:pt x="2949133" y="3054658"/>
                </a:lnTo>
                <a:lnTo>
                  <a:pt x="0" y="30546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161986" y="3122855"/>
            <a:ext cx="5867963" cy="692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 dirty="0">
                <a:solidFill>
                  <a:srgbClr val="000000"/>
                </a:solidFill>
                <a:latin typeface="Luckiest Guy"/>
              </a:rPr>
              <a:t>Liane Cameron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152921" y="400219"/>
            <a:ext cx="9753520" cy="24109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 dirty="0">
                <a:solidFill>
                  <a:srgbClr val="000000"/>
                </a:solidFill>
                <a:latin typeface="Luckiest Guy"/>
              </a:rPr>
              <a:t>OUR Nursery TEAM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2420037" y="3905225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677667" y="9182100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  <p:sp>
        <p:nvSpPr>
          <p:cNvPr id="38" name="Freeform 38"/>
          <p:cNvSpPr/>
          <p:nvPr/>
        </p:nvSpPr>
        <p:spPr>
          <a:xfrm rot="-412726">
            <a:off x="16113708" y="128441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4" y="0"/>
                </a:lnTo>
                <a:lnTo>
                  <a:pt x="2291184" y="2435431"/>
                </a:lnTo>
                <a:lnTo>
                  <a:pt x="0" y="243543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pic>
        <p:nvPicPr>
          <p:cNvPr id="1028" name="Picture 4" descr="https://www.thomashickmanschool.com/_site/data/files/images/staff-profiles/91E263BC41230B1F70BB6DCC85F3CA8C.jpg">
            <a:extLst>
              <a:ext uri="{FF2B5EF4-FFF2-40B4-BE49-F238E27FC236}">
                <a16:creationId xmlns:a16="http://schemas.microsoft.com/office/drawing/2014/main" id="{F8238347-7ECC-4F61-A720-676A75AF0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257" y="2877599"/>
            <a:ext cx="2132964" cy="2742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www.thomashickmanschool.com/_site/data/files/images/staff-profiles/111E44CA3BF111D0ABF5A94CC425E075.jpg">
            <a:extLst>
              <a:ext uri="{FF2B5EF4-FFF2-40B4-BE49-F238E27FC236}">
                <a16:creationId xmlns:a16="http://schemas.microsoft.com/office/drawing/2014/main" id="{9E6D88C4-0718-4955-9758-D45101C7DE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9255" y="3246833"/>
            <a:ext cx="2132965" cy="2742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www.thomashickmanschool.com/_site/data/files/images/staff-profiles/220D5C8600D3D491172A4036C023860A.jpg">
            <a:extLst>
              <a:ext uri="{FF2B5EF4-FFF2-40B4-BE49-F238E27FC236}">
                <a16:creationId xmlns:a16="http://schemas.microsoft.com/office/drawing/2014/main" id="{BFBE4AF2-7725-4ED6-A57A-276F3FA21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5929" y="6637402"/>
            <a:ext cx="2207331" cy="283799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s://www.thomashickmanschool.com/_site/data/files/images/staff-profiles/AEDBC3F04067BD45B9F8D262F9E2FC91.jpg">
            <a:extLst>
              <a:ext uri="{FF2B5EF4-FFF2-40B4-BE49-F238E27FC236}">
                <a16:creationId xmlns:a16="http://schemas.microsoft.com/office/drawing/2014/main" id="{24934EE5-5557-40E9-B952-446F635813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859" y="6904225"/>
            <a:ext cx="2109760" cy="271254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59ADE94-4B35-40A5-A49F-C9F9F19FC1F3}"/>
              </a:ext>
            </a:extLst>
          </p:cNvPr>
          <p:cNvSpPr/>
          <p:nvPr/>
        </p:nvSpPr>
        <p:spPr>
          <a:xfrm>
            <a:off x="2379751" y="8149286"/>
            <a:ext cx="3709615" cy="747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431"/>
              </a:lnSpc>
            </a:pPr>
            <a:r>
              <a:rPr lang="en-US" sz="4400" dirty="0">
                <a:solidFill>
                  <a:srgbClr val="000000"/>
                </a:solidFill>
                <a:latin typeface="Luckiest Guy"/>
              </a:rPr>
              <a:t>SAJEE GOMES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12182475" y="3308003"/>
            <a:ext cx="5343525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431"/>
              </a:lnSpc>
            </a:pPr>
            <a:r>
              <a:rPr lang="en-US" sz="5029" dirty="0">
                <a:solidFill>
                  <a:srgbClr val="000000"/>
                </a:solidFill>
                <a:latin typeface="Luckiest Guy"/>
              </a:rPr>
              <a:t>Sam Pinto</a:t>
            </a:r>
          </a:p>
        </p:txBody>
      </p:sp>
      <p:sp>
        <p:nvSpPr>
          <p:cNvPr id="7" name="Freeform 7"/>
          <p:cNvSpPr/>
          <p:nvPr/>
        </p:nvSpPr>
        <p:spPr>
          <a:xfrm rot="-1919358">
            <a:off x="5580907" y="3017199"/>
            <a:ext cx="6698904" cy="6638005"/>
          </a:xfrm>
          <a:custGeom>
            <a:avLst/>
            <a:gdLst/>
            <a:ahLst/>
            <a:cxnLst/>
            <a:rect l="l" t="t" r="r" b="b"/>
            <a:pathLst>
              <a:path w="6698904" h="6638005">
                <a:moveTo>
                  <a:pt x="0" y="0"/>
                </a:moveTo>
                <a:lnTo>
                  <a:pt x="6698905" y="0"/>
                </a:lnTo>
                <a:lnTo>
                  <a:pt x="6698905" y="6638005"/>
                </a:lnTo>
                <a:lnTo>
                  <a:pt x="0" y="66380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347119" flipH="1" flipV="1">
            <a:off x="13660832" y="-1709547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3423708">
            <a:off x="-8621971" y="7627957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3"/>
                </a:lnTo>
                <a:lnTo>
                  <a:pt x="0" y="88843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-478578" y="-666611"/>
            <a:ext cx="3335411" cy="3454757"/>
          </a:xfrm>
          <a:custGeom>
            <a:avLst/>
            <a:gdLst/>
            <a:ahLst/>
            <a:cxnLst/>
            <a:rect l="l" t="t" r="r" b="b"/>
            <a:pathLst>
              <a:path w="3335411" h="3454757">
                <a:moveTo>
                  <a:pt x="0" y="0"/>
                </a:moveTo>
                <a:lnTo>
                  <a:pt x="3335411" y="0"/>
                </a:lnTo>
                <a:lnTo>
                  <a:pt x="3335411" y="3454757"/>
                </a:lnTo>
                <a:lnTo>
                  <a:pt x="0" y="34547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5518786" y="7586848"/>
            <a:ext cx="2949134" cy="3054658"/>
          </a:xfrm>
          <a:custGeom>
            <a:avLst/>
            <a:gdLst/>
            <a:ahLst/>
            <a:cxnLst/>
            <a:rect l="l" t="t" r="r" b="b"/>
            <a:pathLst>
              <a:path w="2949134" h="3054658">
                <a:moveTo>
                  <a:pt x="0" y="0"/>
                </a:moveTo>
                <a:lnTo>
                  <a:pt x="2949133" y="0"/>
                </a:lnTo>
                <a:lnTo>
                  <a:pt x="2949133" y="3054658"/>
                </a:lnTo>
                <a:lnTo>
                  <a:pt x="0" y="30546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34" name="TextBox 34"/>
          <p:cNvSpPr txBox="1"/>
          <p:nvPr/>
        </p:nvSpPr>
        <p:spPr>
          <a:xfrm>
            <a:off x="4152921" y="400219"/>
            <a:ext cx="9753520" cy="24109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 dirty="0">
                <a:solidFill>
                  <a:srgbClr val="000000"/>
                </a:solidFill>
                <a:latin typeface="Luckiest Guy"/>
              </a:rPr>
              <a:t>OUR Nursery TEAM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2420037" y="3905225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61986" y="8524399"/>
            <a:ext cx="58679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 dirty="0" err="1">
                <a:solidFill>
                  <a:srgbClr val="000000"/>
                </a:solidFill>
                <a:latin typeface="Luckiest Guy"/>
              </a:rPr>
              <a:t>Sumaira</a:t>
            </a:r>
            <a:r>
              <a:rPr lang="en-US" sz="5029" dirty="0">
                <a:solidFill>
                  <a:srgbClr val="000000"/>
                </a:solidFill>
                <a:latin typeface="Luckiest Guy"/>
              </a:rPr>
              <a:t> Khan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677667" y="9182100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  <p:sp>
        <p:nvSpPr>
          <p:cNvPr id="38" name="Freeform 38"/>
          <p:cNvSpPr/>
          <p:nvPr/>
        </p:nvSpPr>
        <p:spPr>
          <a:xfrm rot="-412726">
            <a:off x="16113708" y="128441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4" y="0"/>
                </a:lnTo>
                <a:lnTo>
                  <a:pt x="2291184" y="2435431"/>
                </a:lnTo>
                <a:lnTo>
                  <a:pt x="0" y="243543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pic>
        <p:nvPicPr>
          <p:cNvPr id="16" name="image10.jpeg">
            <a:extLst>
              <a:ext uri="{FF2B5EF4-FFF2-40B4-BE49-F238E27FC236}">
                <a16:creationId xmlns:a16="http://schemas.microsoft.com/office/drawing/2014/main" id="{BFBAA76A-B547-46C8-AE6D-81776FDFDFE0}"/>
              </a:ext>
            </a:extLst>
          </p:cNvPr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9780484" y="3472297"/>
            <a:ext cx="2025015" cy="219547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7" name="image6.jpeg">
            <a:extLst>
              <a:ext uri="{FF2B5EF4-FFF2-40B4-BE49-F238E27FC236}">
                <a16:creationId xmlns:a16="http://schemas.microsoft.com/office/drawing/2014/main" id="{09FB9465-AC92-425E-A077-FCA37D5BD4AB}"/>
              </a:ext>
            </a:extLst>
          </p:cNvPr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5158864" y="6355965"/>
            <a:ext cx="2316029" cy="1870359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6458730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99876" y="4508181"/>
            <a:ext cx="3208800" cy="3227011"/>
          </a:xfrm>
          <a:custGeom>
            <a:avLst/>
            <a:gdLst/>
            <a:ahLst/>
            <a:cxnLst/>
            <a:rect l="l" t="t" r="r" b="b"/>
            <a:pathLst>
              <a:path w="3208800" h="3227011">
                <a:moveTo>
                  <a:pt x="0" y="0"/>
                </a:moveTo>
                <a:lnTo>
                  <a:pt x="3208800" y="0"/>
                </a:lnTo>
                <a:lnTo>
                  <a:pt x="3208800" y="3227011"/>
                </a:lnTo>
                <a:lnTo>
                  <a:pt x="0" y="32270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789352" y="3075434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224979" y="730350"/>
            <a:ext cx="15260671" cy="3322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OUR SCHOOL </a:t>
            </a:r>
          </a:p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VALUES…    </a:t>
            </a:r>
          </a:p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                        we are THS B.I.R.D.S</a:t>
            </a:r>
          </a:p>
        </p:txBody>
      </p:sp>
      <p:sp>
        <p:nvSpPr>
          <p:cNvPr id="5" name="Freeform 5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95052" y="82296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789352" y="-1338592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58684" y="4903972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3" y="0"/>
                </a:lnTo>
                <a:lnTo>
                  <a:pt x="2291183" y="2435430"/>
                </a:lnTo>
                <a:lnTo>
                  <a:pt x="0" y="243543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3631029" y="4126088"/>
            <a:ext cx="4354914" cy="42504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B- Brave 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I - Inspire 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R- Respectful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D- Determined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S- Scholarly</a:t>
            </a:r>
          </a:p>
        </p:txBody>
      </p:sp>
      <p:sp>
        <p:nvSpPr>
          <p:cNvPr id="10" name="Freeform 10"/>
          <p:cNvSpPr/>
          <p:nvPr/>
        </p:nvSpPr>
        <p:spPr>
          <a:xfrm>
            <a:off x="13261872" y="5845141"/>
            <a:ext cx="4354118" cy="3780102"/>
          </a:xfrm>
          <a:custGeom>
            <a:avLst/>
            <a:gdLst/>
            <a:ahLst/>
            <a:cxnLst/>
            <a:rect l="l" t="t" r="r" b="b"/>
            <a:pathLst>
              <a:path w="4354118" h="3780102">
                <a:moveTo>
                  <a:pt x="0" y="0"/>
                </a:moveTo>
                <a:lnTo>
                  <a:pt x="4354118" y="0"/>
                </a:lnTo>
                <a:lnTo>
                  <a:pt x="4354118" y="3780103"/>
                </a:lnTo>
                <a:lnTo>
                  <a:pt x="0" y="378010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884643" y="4816138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947300" y="886883"/>
            <a:ext cx="15260671" cy="1131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HAND ON HEART</a:t>
            </a:r>
          </a:p>
        </p:txBody>
      </p:sp>
      <p:sp>
        <p:nvSpPr>
          <p:cNvPr id="4" name="Freeform 4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95052" y="82296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2536694" y="-94530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276412" y="7358428"/>
            <a:ext cx="2767050" cy="2402262"/>
          </a:xfrm>
          <a:custGeom>
            <a:avLst/>
            <a:gdLst/>
            <a:ahLst/>
            <a:cxnLst/>
            <a:rect l="l" t="t" r="r" b="b"/>
            <a:pathLst>
              <a:path w="2767050" h="2402262">
                <a:moveTo>
                  <a:pt x="0" y="0"/>
                </a:moveTo>
                <a:lnTo>
                  <a:pt x="2767050" y="0"/>
                </a:lnTo>
                <a:lnTo>
                  <a:pt x="2767050" y="2402261"/>
                </a:lnTo>
                <a:lnTo>
                  <a:pt x="0" y="240226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42467" y="4589812"/>
            <a:ext cx="3129732" cy="2384558"/>
          </a:xfrm>
          <a:custGeom>
            <a:avLst/>
            <a:gdLst/>
            <a:ahLst/>
            <a:cxnLst/>
            <a:rect l="l" t="t" r="r" b="b"/>
            <a:pathLst>
              <a:path w="3129732" h="2384558">
                <a:moveTo>
                  <a:pt x="0" y="0"/>
                </a:moveTo>
                <a:lnTo>
                  <a:pt x="3129732" y="0"/>
                </a:lnTo>
                <a:lnTo>
                  <a:pt x="3129732" y="2384558"/>
                </a:lnTo>
                <a:lnTo>
                  <a:pt x="0" y="238455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802984">
            <a:off x="15527156" y="1568238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3" y="0"/>
                </a:lnTo>
                <a:lnTo>
                  <a:pt x="2291183" y="2435430"/>
                </a:lnTo>
                <a:lnTo>
                  <a:pt x="0" y="243543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272199" y="2709753"/>
            <a:ext cx="10097843" cy="683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02"/>
              </a:lnSpc>
            </a:pPr>
            <a:endParaRPr/>
          </a:p>
          <a:p>
            <a:pPr algn="l">
              <a:lnSpc>
                <a:spcPts val="4502"/>
              </a:lnSpc>
              <a:spcBef>
                <a:spcPct val="0"/>
              </a:spcBef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 Therefore, staff work tirelessly to: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Understand a child’s ‘story’ – what’s happened to them in their little lives so far, not ‘what’s wrong with them’?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Develop secure attachments with the children in their care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Ensure that children are kept safe, are seen and soothed and that they feel secure.  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Help children to understand how the 3 main areas of the brain work to support their emotional literacy, co-regulation and, ultimately, work towards self-regulation all of which are far more challenging for a child with ACES.</a:t>
            </a:r>
          </a:p>
          <a:p>
            <a:pPr algn="l">
              <a:lnSpc>
                <a:spcPts val="4502"/>
              </a:lnSpc>
            </a:pPr>
            <a:endParaRPr lang="en-US" sz="3216">
              <a:solidFill>
                <a:srgbClr val="000000"/>
              </a:solidFill>
              <a:latin typeface="KG Primary Penmanship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2992460" y="1824773"/>
            <a:ext cx="8892183" cy="523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KG Primary Penmanship"/>
              </a:rPr>
              <a:t>Hand on Heart underpins our approach to managing behaviour at THS.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H="1" flipV="1">
            <a:off x="11244292" y="5628019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52999" y="-244359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72974" y="10287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6508766" y="2651816"/>
            <a:ext cx="8549662" cy="4276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Poppins"/>
              </a:rPr>
              <a:t> There are ‘No Outsiders’ at Thomas Hickman School because everyone is included: everyone is welcome and all difference is celebrated. 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Poppins"/>
            </a:endParaR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Poppins"/>
              </a:rPr>
              <a:t>This is fundamental to our school ethos and permeates all that we do at THS.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Poppins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14516824" y="7481228"/>
            <a:ext cx="3077235" cy="2671555"/>
          </a:xfrm>
          <a:custGeom>
            <a:avLst/>
            <a:gdLst/>
            <a:ahLst/>
            <a:cxnLst/>
            <a:rect l="l" t="t" r="r" b="b"/>
            <a:pathLst>
              <a:path w="3077235" h="2671555">
                <a:moveTo>
                  <a:pt x="0" y="0"/>
                </a:moveTo>
                <a:lnTo>
                  <a:pt x="3077235" y="0"/>
                </a:lnTo>
                <a:lnTo>
                  <a:pt x="3077235" y="2671555"/>
                </a:lnTo>
                <a:lnTo>
                  <a:pt x="0" y="267155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592039" y="2737541"/>
            <a:ext cx="4351351" cy="4351351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E0F3F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1241207" y="4421634"/>
            <a:ext cx="5053013" cy="983166"/>
          </a:xfrm>
          <a:custGeom>
            <a:avLst/>
            <a:gdLst/>
            <a:ahLst/>
            <a:cxnLst/>
            <a:rect l="l" t="t" r="r" b="b"/>
            <a:pathLst>
              <a:path w="5053013" h="983166">
                <a:moveTo>
                  <a:pt x="0" y="0"/>
                </a:moveTo>
                <a:lnTo>
                  <a:pt x="5053014" y="0"/>
                </a:lnTo>
                <a:lnTo>
                  <a:pt x="5053014" y="983165"/>
                </a:lnTo>
                <a:lnTo>
                  <a:pt x="0" y="98316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6661996" y="7088892"/>
            <a:ext cx="3863690" cy="3993478"/>
          </a:xfrm>
          <a:custGeom>
            <a:avLst/>
            <a:gdLst/>
            <a:ahLst/>
            <a:cxnLst/>
            <a:rect l="l" t="t" r="r" b="b"/>
            <a:pathLst>
              <a:path w="3863690" h="3993478">
                <a:moveTo>
                  <a:pt x="0" y="0"/>
                </a:moveTo>
                <a:lnTo>
                  <a:pt x="3863690" y="0"/>
                </a:lnTo>
                <a:lnTo>
                  <a:pt x="3863690" y="3993478"/>
                </a:lnTo>
                <a:lnTo>
                  <a:pt x="0" y="399347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6500185">
            <a:off x="16231997" y="5310206"/>
            <a:ext cx="2383416" cy="2468698"/>
          </a:xfrm>
          <a:custGeom>
            <a:avLst/>
            <a:gdLst/>
            <a:ahLst/>
            <a:cxnLst/>
            <a:rect l="l" t="t" r="r" b="b"/>
            <a:pathLst>
              <a:path w="2383416" h="2468698">
                <a:moveTo>
                  <a:pt x="0" y="0"/>
                </a:moveTo>
                <a:lnTo>
                  <a:pt x="2383415" y="0"/>
                </a:lnTo>
                <a:lnTo>
                  <a:pt x="2383415" y="2468698"/>
                </a:lnTo>
                <a:lnTo>
                  <a:pt x="0" y="24686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6500185">
            <a:off x="225659" y="82073"/>
            <a:ext cx="2828297" cy="2929498"/>
          </a:xfrm>
          <a:custGeom>
            <a:avLst/>
            <a:gdLst/>
            <a:ahLst/>
            <a:cxnLst/>
            <a:rect l="l" t="t" r="r" b="b"/>
            <a:pathLst>
              <a:path w="2828297" h="2929498">
                <a:moveTo>
                  <a:pt x="0" y="0"/>
                </a:moveTo>
                <a:lnTo>
                  <a:pt x="2828297" y="0"/>
                </a:lnTo>
                <a:lnTo>
                  <a:pt x="2828297" y="2929498"/>
                </a:lnTo>
                <a:lnTo>
                  <a:pt x="0" y="29294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3832461" flipH="1" flipV="1">
            <a:off x="13726894" y="-1874214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0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0" y="0"/>
                </a:lnTo>
                <a:lnTo>
                  <a:pt x="8417720" y="717610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763939" y="49362"/>
            <a:ext cx="2490428" cy="2162108"/>
          </a:xfrm>
          <a:custGeom>
            <a:avLst/>
            <a:gdLst/>
            <a:ahLst/>
            <a:cxnLst/>
            <a:rect l="l" t="t" r="r" b="b"/>
            <a:pathLst>
              <a:path w="2490428" h="2162108">
                <a:moveTo>
                  <a:pt x="0" y="0"/>
                </a:moveTo>
                <a:lnTo>
                  <a:pt x="2490428" y="0"/>
                </a:lnTo>
                <a:lnTo>
                  <a:pt x="2490428" y="2162108"/>
                </a:lnTo>
                <a:lnTo>
                  <a:pt x="0" y="216210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5010347" y="8927490"/>
            <a:ext cx="3206348" cy="1207772"/>
          </a:xfrm>
          <a:custGeom>
            <a:avLst/>
            <a:gdLst/>
            <a:ahLst/>
            <a:cxnLst/>
            <a:rect l="l" t="t" r="r" b="b"/>
            <a:pathLst>
              <a:path w="3206348" h="1207772">
                <a:moveTo>
                  <a:pt x="0" y="0"/>
                </a:moveTo>
                <a:lnTo>
                  <a:pt x="3206348" y="0"/>
                </a:lnTo>
                <a:lnTo>
                  <a:pt x="3206348" y="1207772"/>
                </a:lnTo>
                <a:lnTo>
                  <a:pt x="0" y="120777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028700" y="451810"/>
            <a:ext cx="15008385" cy="14943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2"/>
              </a:lnSpc>
              <a:spcBef>
                <a:spcPct val="0"/>
              </a:spcBef>
            </a:pPr>
            <a:r>
              <a:rPr lang="en-US" sz="8666">
                <a:solidFill>
                  <a:srgbClr val="000000"/>
                </a:solidFill>
                <a:latin typeface="KG Primary Penmanship"/>
              </a:rPr>
              <a:t>Flying Start Curriculum</a:t>
            </a:r>
          </a:p>
        </p:txBody>
      </p:sp>
      <p:pic>
        <p:nvPicPr>
          <p:cNvPr id="14" name="Picture 13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140" y="3538768"/>
            <a:ext cx="3229927" cy="1486265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3467" y="2754262"/>
            <a:ext cx="2234978" cy="2176977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855" y="7156120"/>
            <a:ext cx="1759451" cy="1263979"/>
          </a:xfrm>
          <a:prstGeom prst="rect">
            <a:avLst/>
          </a:prstGeom>
        </p:spPr>
      </p:pic>
      <p:pic>
        <p:nvPicPr>
          <p:cNvPr id="17" name="Picture 16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4817" y="6362700"/>
            <a:ext cx="1753964" cy="1447800"/>
          </a:xfrm>
          <a:prstGeom prst="rect">
            <a:avLst/>
          </a:prstGeom>
        </p:spPr>
      </p:pic>
      <p:pic>
        <p:nvPicPr>
          <p:cNvPr id="18" name="Picture 17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3078" y="5829300"/>
            <a:ext cx="2675755" cy="2712060"/>
          </a:xfrm>
          <a:prstGeom prst="rect">
            <a:avLst/>
          </a:prstGeom>
        </p:spPr>
      </p:pic>
      <p:pic>
        <p:nvPicPr>
          <p:cNvPr id="19" name="Picture 18"/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3967" y="3086100"/>
            <a:ext cx="3549993" cy="1845139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647" y="6965311"/>
            <a:ext cx="2984848" cy="15760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932CD96-103A-42E7-BB0B-B911D6876A02}"/>
              </a:ext>
            </a:extLst>
          </p:cNvPr>
          <p:cNvSpPr txBox="1"/>
          <p:nvPr/>
        </p:nvSpPr>
        <p:spPr>
          <a:xfrm>
            <a:off x="1676400" y="5372100"/>
            <a:ext cx="2984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I am Special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966C82B-7041-4F47-8094-680F183314AD}"/>
              </a:ext>
            </a:extLst>
          </p:cNvPr>
          <p:cNvSpPr txBox="1"/>
          <p:nvPr/>
        </p:nvSpPr>
        <p:spPr>
          <a:xfrm>
            <a:off x="6339537" y="5323804"/>
            <a:ext cx="376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Over the Rainbow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111039B-D04E-4594-89F6-7119D25FB39E}"/>
              </a:ext>
            </a:extLst>
          </p:cNvPr>
          <p:cNvSpPr txBox="1"/>
          <p:nvPr/>
        </p:nvSpPr>
        <p:spPr>
          <a:xfrm>
            <a:off x="11161155" y="5323803"/>
            <a:ext cx="376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Busy Builders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4D6A212-23B1-4CF2-89B5-235CEEA6837D}"/>
              </a:ext>
            </a:extLst>
          </p:cNvPr>
          <p:cNvSpPr txBox="1"/>
          <p:nvPr/>
        </p:nvSpPr>
        <p:spPr>
          <a:xfrm>
            <a:off x="1284202" y="8841909"/>
            <a:ext cx="376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On the Farm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0C6464D-0F40-47C9-ABDF-89C899751184}"/>
              </a:ext>
            </a:extLst>
          </p:cNvPr>
          <p:cNvSpPr txBox="1"/>
          <p:nvPr/>
        </p:nvSpPr>
        <p:spPr>
          <a:xfrm>
            <a:off x="6339537" y="8831080"/>
            <a:ext cx="376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Minibeasts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EB14DB6-6FC0-4F42-BAF8-BB10D8C54B11}"/>
              </a:ext>
            </a:extLst>
          </p:cNvPr>
          <p:cNvSpPr txBox="1"/>
          <p:nvPr/>
        </p:nvSpPr>
        <p:spPr>
          <a:xfrm>
            <a:off x="11161155" y="8701417"/>
            <a:ext cx="376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On the Beach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273051" y="5451319"/>
            <a:ext cx="12108020" cy="10322087"/>
          </a:xfrm>
          <a:custGeom>
            <a:avLst/>
            <a:gdLst/>
            <a:ahLst/>
            <a:cxnLst/>
            <a:rect l="l" t="t" r="r" b="b"/>
            <a:pathLst>
              <a:path w="12108020" h="10322087">
                <a:moveTo>
                  <a:pt x="0" y="0"/>
                </a:moveTo>
                <a:lnTo>
                  <a:pt x="12108020" y="0"/>
                </a:lnTo>
                <a:lnTo>
                  <a:pt x="12108020" y="10322087"/>
                </a:lnTo>
                <a:lnTo>
                  <a:pt x="0" y="103220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397799" y="1028700"/>
            <a:ext cx="5843184" cy="2681510"/>
            <a:chOff x="-161290" y="232410"/>
            <a:chExt cx="12611100" cy="57873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2611100" cy="5787390"/>
            </a:xfrm>
            <a:custGeom>
              <a:avLst/>
              <a:gdLst/>
              <a:ahLst/>
              <a:cxnLst/>
              <a:rect l="l" t="t" r="r" b="b"/>
              <a:pathLst>
                <a:path w="12611100" h="5787390">
                  <a:moveTo>
                    <a:pt x="12551410" y="2688590"/>
                  </a:moveTo>
                  <a:cubicBezTo>
                    <a:pt x="12498070" y="2100580"/>
                    <a:pt x="12113260" y="1581150"/>
                    <a:pt x="11629389" y="1242060"/>
                  </a:cubicBezTo>
                  <a:cubicBezTo>
                    <a:pt x="11145520" y="902970"/>
                    <a:pt x="10571480" y="721360"/>
                    <a:pt x="9999980" y="575310"/>
                  </a:cubicBezTo>
                  <a:cubicBezTo>
                    <a:pt x="8357870" y="157480"/>
                    <a:pt x="6649720" y="0"/>
                    <a:pt x="4958080" y="110490"/>
                  </a:cubicBezTo>
                  <a:cubicBezTo>
                    <a:pt x="3895090" y="123190"/>
                    <a:pt x="3690620" y="267970"/>
                    <a:pt x="2651760" y="491490"/>
                  </a:cubicBezTo>
                  <a:cubicBezTo>
                    <a:pt x="2020570" y="626110"/>
                    <a:pt x="1366520" y="817880"/>
                    <a:pt x="916939" y="1280160"/>
                  </a:cubicBezTo>
                  <a:cubicBezTo>
                    <a:pt x="0" y="2223770"/>
                    <a:pt x="400050" y="3919220"/>
                    <a:pt x="1418589" y="4751070"/>
                  </a:cubicBezTo>
                  <a:cubicBezTo>
                    <a:pt x="2437130" y="5582920"/>
                    <a:pt x="3836669" y="5750560"/>
                    <a:pt x="5152389" y="5767070"/>
                  </a:cubicBezTo>
                  <a:cubicBezTo>
                    <a:pt x="6744970" y="5787390"/>
                    <a:pt x="8346439" y="5632450"/>
                    <a:pt x="9888220" y="5229860"/>
                  </a:cubicBezTo>
                  <a:cubicBezTo>
                    <a:pt x="10535920" y="5060950"/>
                    <a:pt x="11187430" y="4839970"/>
                    <a:pt x="11710670" y="4423410"/>
                  </a:cubicBezTo>
                  <a:cubicBezTo>
                    <a:pt x="12232639" y="4005580"/>
                    <a:pt x="12611099" y="3355340"/>
                    <a:pt x="12551409" y="2688590"/>
                  </a:cubicBezTo>
                  <a:close/>
                </a:path>
              </a:pathLst>
            </a:custGeom>
            <a:solidFill>
              <a:srgbClr val="9B77B4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5" name="Group 5"/>
          <p:cNvGrpSpPr/>
          <p:nvPr/>
        </p:nvGrpSpPr>
        <p:grpSpPr>
          <a:xfrm>
            <a:off x="1397799" y="3802745"/>
            <a:ext cx="5843184" cy="2681510"/>
            <a:chOff x="-161290" y="232410"/>
            <a:chExt cx="12611100" cy="578739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611100" cy="5787390"/>
            </a:xfrm>
            <a:custGeom>
              <a:avLst/>
              <a:gdLst/>
              <a:ahLst/>
              <a:cxnLst/>
              <a:rect l="l" t="t" r="r" b="b"/>
              <a:pathLst>
                <a:path w="12611100" h="5787390">
                  <a:moveTo>
                    <a:pt x="12551410" y="2688590"/>
                  </a:moveTo>
                  <a:cubicBezTo>
                    <a:pt x="12498070" y="2100580"/>
                    <a:pt x="12113260" y="1581150"/>
                    <a:pt x="11629389" y="1242060"/>
                  </a:cubicBezTo>
                  <a:cubicBezTo>
                    <a:pt x="11145520" y="902970"/>
                    <a:pt x="10571480" y="721360"/>
                    <a:pt x="9999980" y="575310"/>
                  </a:cubicBezTo>
                  <a:cubicBezTo>
                    <a:pt x="8357870" y="157480"/>
                    <a:pt x="6649720" y="0"/>
                    <a:pt x="4958080" y="110490"/>
                  </a:cubicBezTo>
                  <a:cubicBezTo>
                    <a:pt x="3895090" y="123190"/>
                    <a:pt x="3690620" y="267970"/>
                    <a:pt x="2651760" y="491490"/>
                  </a:cubicBezTo>
                  <a:cubicBezTo>
                    <a:pt x="2020570" y="626110"/>
                    <a:pt x="1366520" y="817880"/>
                    <a:pt x="916939" y="1280160"/>
                  </a:cubicBezTo>
                  <a:cubicBezTo>
                    <a:pt x="0" y="2223770"/>
                    <a:pt x="400050" y="3919220"/>
                    <a:pt x="1418589" y="4751070"/>
                  </a:cubicBezTo>
                  <a:cubicBezTo>
                    <a:pt x="2437130" y="5582920"/>
                    <a:pt x="3836669" y="5750560"/>
                    <a:pt x="5152389" y="5767070"/>
                  </a:cubicBezTo>
                  <a:cubicBezTo>
                    <a:pt x="6744970" y="5787390"/>
                    <a:pt x="8346439" y="5632450"/>
                    <a:pt x="9888220" y="5229860"/>
                  </a:cubicBezTo>
                  <a:cubicBezTo>
                    <a:pt x="10535920" y="5060950"/>
                    <a:pt x="11187430" y="4839970"/>
                    <a:pt x="11710670" y="4423410"/>
                  </a:cubicBezTo>
                  <a:cubicBezTo>
                    <a:pt x="12232639" y="4005580"/>
                    <a:pt x="12611099" y="3355340"/>
                    <a:pt x="12551409" y="2688590"/>
                  </a:cubicBezTo>
                  <a:close/>
                </a:path>
              </a:pathLst>
            </a:custGeom>
            <a:solidFill>
              <a:srgbClr val="D17A71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7" name="Group 7"/>
          <p:cNvGrpSpPr/>
          <p:nvPr/>
        </p:nvGrpSpPr>
        <p:grpSpPr>
          <a:xfrm>
            <a:off x="1397799" y="6576790"/>
            <a:ext cx="5843184" cy="2681510"/>
            <a:chOff x="-161290" y="232410"/>
            <a:chExt cx="12611100" cy="578739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2611100" cy="5787390"/>
            </a:xfrm>
            <a:custGeom>
              <a:avLst/>
              <a:gdLst/>
              <a:ahLst/>
              <a:cxnLst/>
              <a:rect l="l" t="t" r="r" b="b"/>
              <a:pathLst>
                <a:path w="12611100" h="5787390">
                  <a:moveTo>
                    <a:pt x="12551410" y="2688590"/>
                  </a:moveTo>
                  <a:cubicBezTo>
                    <a:pt x="12498070" y="2100580"/>
                    <a:pt x="12113260" y="1581150"/>
                    <a:pt x="11629389" y="1242060"/>
                  </a:cubicBezTo>
                  <a:cubicBezTo>
                    <a:pt x="11145520" y="902970"/>
                    <a:pt x="10571480" y="721360"/>
                    <a:pt x="9999980" y="575310"/>
                  </a:cubicBezTo>
                  <a:cubicBezTo>
                    <a:pt x="8357870" y="157480"/>
                    <a:pt x="6649720" y="0"/>
                    <a:pt x="4958080" y="110490"/>
                  </a:cubicBezTo>
                  <a:cubicBezTo>
                    <a:pt x="3895090" y="123190"/>
                    <a:pt x="3690620" y="267970"/>
                    <a:pt x="2651760" y="491490"/>
                  </a:cubicBezTo>
                  <a:cubicBezTo>
                    <a:pt x="2020570" y="626110"/>
                    <a:pt x="1366520" y="817880"/>
                    <a:pt x="916939" y="1280160"/>
                  </a:cubicBezTo>
                  <a:cubicBezTo>
                    <a:pt x="0" y="2223770"/>
                    <a:pt x="400050" y="3919220"/>
                    <a:pt x="1418589" y="4751070"/>
                  </a:cubicBezTo>
                  <a:cubicBezTo>
                    <a:pt x="2437130" y="5582920"/>
                    <a:pt x="3836669" y="5750560"/>
                    <a:pt x="5152389" y="5767070"/>
                  </a:cubicBezTo>
                  <a:cubicBezTo>
                    <a:pt x="6744970" y="5787390"/>
                    <a:pt x="8346439" y="5632450"/>
                    <a:pt x="9888220" y="5229860"/>
                  </a:cubicBezTo>
                  <a:cubicBezTo>
                    <a:pt x="10535920" y="5060950"/>
                    <a:pt x="11187430" y="4839970"/>
                    <a:pt x="11710670" y="4423410"/>
                  </a:cubicBezTo>
                  <a:cubicBezTo>
                    <a:pt x="12232639" y="4005580"/>
                    <a:pt x="12611099" y="3355340"/>
                    <a:pt x="12551409" y="2688590"/>
                  </a:cubicBezTo>
                  <a:close/>
                </a:path>
              </a:pathLst>
            </a:custGeom>
            <a:solidFill>
              <a:srgbClr val="9B77B4"/>
            </a:solidFill>
            <a:ln w="12700">
              <a:solidFill>
                <a:srgbClr val="000000"/>
              </a:solidFill>
            </a:ln>
          </p:spPr>
        </p:sp>
      </p:grpSp>
      <p:sp>
        <p:nvSpPr>
          <p:cNvPr id="9" name="Freeform 9"/>
          <p:cNvSpPr/>
          <p:nvPr/>
        </p:nvSpPr>
        <p:spPr>
          <a:xfrm rot="-1746687" flipH="1" flipV="1">
            <a:off x="-1891817" y="-2176343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6"/>
                </a:moveTo>
                <a:lnTo>
                  <a:pt x="0" y="4352686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6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5641092" y="3571505"/>
            <a:ext cx="2493663" cy="2582890"/>
          </a:xfrm>
          <a:custGeom>
            <a:avLst/>
            <a:gdLst/>
            <a:ahLst/>
            <a:cxnLst/>
            <a:rect l="l" t="t" r="r" b="b"/>
            <a:pathLst>
              <a:path w="2493663" h="2582890">
                <a:moveTo>
                  <a:pt x="0" y="0"/>
                </a:moveTo>
                <a:lnTo>
                  <a:pt x="2493663" y="0"/>
                </a:lnTo>
                <a:lnTo>
                  <a:pt x="2493663" y="2582890"/>
                </a:lnTo>
                <a:lnTo>
                  <a:pt x="0" y="258289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7429498" y="337621"/>
            <a:ext cx="9753520" cy="17834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12"/>
              </a:lnSpc>
            </a:pPr>
            <a:r>
              <a:rPr lang="en-US" sz="6400">
                <a:solidFill>
                  <a:srgbClr val="000000"/>
                </a:solidFill>
                <a:latin typeface="Luckiest Guy"/>
              </a:rPr>
              <a:t>THE EARLY YEARS FOUNDATION STAGE (EYFS)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595152" y="2035362"/>
            <a:ext cx="7403425" cy="71265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u="sng">
                <a:solidFill>
                  <a:srgbClr val="000000"/>
                </a:solidFill>
                <a:latin typeface="KG Primary Penmanship"/>
              </a:rPr>
              <a:t>Prime Areas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Personal, Social and Emotional Development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Communication and Language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Physical Development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endParaRPr lang="en-US" sz="4050">
              <a:solidFill>
                <a:srgbClr val="000000"/>
              </a:solidFill>
              <a:latin typeface="KG Primary Penmanship"/>
            </a:endParaRP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u="sng">
                <a:solidFill>
                  <a:srgbClr val="000000"/>
                </a:solidFill>
                <a:latin typeface="KG Primary Penmanship"/>
              </a:rPr>
              <a:t>Specific Areas  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Literacy 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Mathematics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Understanding the World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Expressive Arts and Design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394973" y="462344"/>
            <a:ext cx="13004411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A DAY IN THE LIFE</a:t>
            </a:r>
          </a:p>
        </p:txBody>
      </p:sp>
      <p:sp>
        <p:nvSpPr>
          <p:cNvPr id="3" name="Freeform 3"/>
          <p:cNvSpPr/>
          <p:nvPr/>
        </p:nvSpPr>
        <p:spPr>
          <a:xfrm rot="-9651315">
            <a:off x="15718591" y="-674250"/>
            <a:ext cx="4142634" cy="4290864"/>
          </a:xfrm>
          <a:custGeom>
            <a:avLst/>
            <a:gdLst/>
            <a:ahLst/>
            <a:cxnLst/>
            <a:rect l="l" t="t" r="r" b="b"/>
            <a:pathLst>
              <a:path w="4142634" h="4290864">
                <a:moveTo>
                  <a:pt x="0" y="0"/>
                </a:moveTo>
                <a:lnTo>
                  <a:pt x="4142633" y="0"/>
                </a:lnTo>
                <a:lnTo>
                  <a:pt x="4142633" y="4290863"/>
                </a:lnTo>
                <a:lnTo>
                  <a:pt x="0" y="42908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9651315">
            <a:off x="8010250" y="8042587"/>
            <a:ext cx="2918218" cy="3022636"/>
          </a:xfrm>
          <a:custGeom>
            <a:avLst/>
            <a:gdLst/>
            <a:ahLst/>
            <a:cxnLst/>
            <a:rect l="l" t="t" r="r" b="b"/>
            <a:pathLst>
              <a:path w="2918218" h="3022636">
                <a:moveTo>
                  <a:pt x="0" y="0"/>
                </a:moveTo>
                <a:lnTo>
                  <a:pt x="2918218" y="0"/>
                </a:lnTo>
                <a:lnTo>
                  <a:pt x="2918218" y="3022636"/>
                </a:lnTo>
                <a:lnTo>
                  <a:pt x="0" y="302263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0019124" y="3279585"/>
            <a:ext cx="7240176" cy="4924855"/>
          </a:xfrm>
          <a:custGeom>
            <a:avLst/>
            <a:gdLst/>
            <a:ahLst/>
            <a:cxnLst/>
            <a:rect l="l" t="t" r="r" b="b"/>
            <a:pathLst>
              <a:path w="7240176" h="4924855">
                <a:moveTo>
                  <a:pt x="0" y="0"/>
                </a:moveTo>
                <a:lnTo>
                  <a:pt x="7240176" y="0"/>
                </a:lnTo>
                <a:lnTo>
                  <a:pt x="7240176" y="4924854"/>
                </a:lnTo>
                <a:lnTo>
                  <a:pt x="0" y="492485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028700" y="1205671"/>
            <a:ext cx="14464726" cy="10708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49"/>
              </a:lnSpc>
            </a:pPr>
            <a:r>
              <a:rPr lang="en-US" sz="4963" dirty="0">
                <a:solidFill>
                  <a:srgbClr val="000000"/>
                </a:solidFill>
                <a:latin typeface="KG Primary Penmanship"/>
              </a:rPr>
              <a:t>Morning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Soft Start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Carpet Time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Busy Bird Time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Snack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Singing Time</a:t>
            </a:r>
          </a:p>
          <a:p>
            <a:pPr algn="l"/>
            <a:r>
              <a:rPr lang="en-US" sz="4000" dirty="0">
                <a:solidFill>
                  <a:srgbClr val="000000"/>
                </a:solidFill>
                <a:latin typeface="KG Primary Penmanship"/>
              </a:rPr>
              <a:t>Lunch at 11:45</a:t>
            </a:r>
            <a:endParaRPr lang="en-US" sz="1400" dirty="0">
              <a:solidFill>
                <a:srgbClr val="000000"/>
              </a:solidFill>
              <a:latin typeface="KG Primary Penmanship"/>
            </a:endParaRPr>
          </a:p>
          <a:p>
            <a:pPr>
              <a:lnSpc>
                <a:spcPts val="4709"/>
              </a:lnSpc>
            </a:pPr>
            <a:endParaRPr lang="en-US" sz="4963" dirty="0">
              <a:solidFill>
                <a:srgbClr val="000000"/>
              </a:solidFill>
              <a:latin typeface="KG Primary Penmanship"/>
            </a:endParaRPr>
          </a:p>
          <a:p>
            <a:pPr>
              <a:lnSpc>
                <a:spcPts val="4709"/>
              </a:lnSpc>
            </a:pPr>
            <a:r>
              <a:rPr lang="en-US" sz="4963" dirty="0">
                <a:solidFill>
                  <a:srgbClr val="000000"/>
                </a:solidFill>
                <a:latin typeface="KG Primary Penmanship"/>
              </a:rPr>
              <a:t>Afternoon</a:t>
            </a:r>
          </a:p>
          <a:p>
            <a:pPr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Soft Start</a:t>
            </a:r>
          </a:p>
          <a:p>
            <a:pPr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Carpet Time</a:t>
            </a:r>
          </a:p>
          <a:p>
            <a:pPr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Busy Bird Time</a:t>
            </a:r>
          </a:p>
          <a:p>
            <a:pPr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Snack</a:t>
            </a:r>
          </a:p>
          <a:p>
            <a:pPr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Singing Time</a:t>
            </a:r>
          </a:p>
          <a:p>
            <a:pPr algn="l">
              <a:lnSpc>
                <a:spcPts val="6949"/>
              </a:lnSpc>
            </a:pPr>
            <a:endParaRPr lang="en-US" sz="3364" dirty="0">
              <a:solidFill>
                <a:srgbClr val="000000"/>
              </a:solidFill>
              <a:latin typeface="KG Primary Penmanship"/>
            </a:endParaRPr>
          </a:p>
          <a:p>
            <a:pPr algn="ctr">
              <a:lnSpc>
                <a:spcPts val="8489"/>
              </a:lnSpc>
              <a:spcBef>
                <a:spcPct val="0"/>
              </a:spcBef>
            </a:pPr>
            <a:endParaRPr lang="en-US" sz="3364" dirty="0">
              <a:solidFill>
                <a:srgbClr val="000000"/>
              </a:solidFill>
              <a:latin typeface="KG Primary Penmanship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-2681127" y="-5562187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 flipH="1" flipV="1">
            <a:off x="11405028" y="5143500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3767714" y="8095383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2082789" y="-1390093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7505780" y="2852177"/>
            <a:ext cx="9753520" cy="3036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180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PARENT PITSTOPS</a:t>
            </a:r>
          </a:p>
          <a:p>
            <a:pPr algn="l">
              <a:lnSpc>
                <a:spcPts val="12180"/>
              </a:lnSpc>
            </a:pPr>
            <a:endParaRPr lang="en-US" sz="8700">
              <a:solidFill>
                <a:srgbClr val="000000"/>
              </a:solidFill>
              <a:latin typeface="Luckiest Guy"/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1331811" y="2796775"/>
            <a:ext cx="5809260" cy="5298607"/>
            <a:chOff x="0" y="0"/>
            <a:chExt cx="7745680" cy="7064810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10"/>
            <a:srcRect l="14053" r="14053"/>
            <a:stretch>
              <a:fillRect/>
            </a:stretch>
          </p:blipFill>
          <p:spPr>
            <a:xfrm>
              <a:off x="0" y="0"/>
              <a:ext cx="3809340" cy="7064810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11"/>
            <a:srcRect t="15851" b="15851"/>
            <a:stretch>
              <a:fillRect/>
            </a:stretch>
          </p:blipFill>
          <p:spPr>
            <a:xfrm>
              <a:off x="3936340" y="0"/>
              <a:ext cx="3809340" cy="3468905"/>
            </a:xfrm>
            <a:prstGeom prst="rect">
              <a:avLst/>
            </a:prstGeom>
          </p:spPr>
        </p:pic>
        <p:pic>
          <p:nvPicPr>
            <p:cNvPr id="10" name="Picture 10"/>
            <p:cNvPicPr>
              <a:picLocks noChangeAspect="1"/>
            </p:cNvPicPr>
            <p:nvPr/>
          </p:nvPicPr>
          <p:blipFill rotWithShape="1">
            <a:blip r:embed="rId12"/>
            <a:srcRect l="14688" t="18757" r="9628"/>
            <a:stretch/>
          </p:blipFill>
          <p:spPr>
            <a:xfrm>
              <a:off x="4036281" y="3840167"/>
              <a:ext cx="3709398" cy="3224643"/>
            </a:xfrm>
            <a:prstGeom prst="rect">
              <a:avLst/>
            </a:prstGeom>
          </p:spPr>
        </p:pic>
      </p:grpSp>
      <p:sp>
        <p:nvSpPr>
          <p:cNvPr id="11" name="Freeform 11"/>
          <p:cNvSpPr/>
          <p:nvPr/>
        </p:nvSpPr>
        <p:spPr>
          <a:xfrm>
            <a:off x="13828770" y="7210103"/>
            <a:ext cx="3983558" cy="2723757"/>
          </a:xfrm>
          <a:custGeom>
            <a:avLst/>
            <a:gdLst/>
            <a:ahLst/>
            <a:cxnLst/>
            <a:rect l="l" t="t" r="r" b="b"/>
            <a:pathLst>
              <a:path w="3983558" h="2723757">
                <a:moveTo>
                  <a:pt x="0" y="0"/>
                </a:moveTo>
                <a:lnTo>
                  <a:pt x="3983557" y="0"/>
                </a:lnTo>
                <a:lnTo>
                  <a:pt x="3983557" y="2723757"/>
                </a:lnTo>
                <a:lnTo>
                  <a:pt x="0" y="272375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7505780" y="4356799"/>
            <a:ext cx="8108109" cy="1713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859"/>
              </a:lnSpc>
            </a:pPr>
            <a:r>
              <a:rPr lang="en-US" sz="4899">
                <a:solidFill>
                  <a:srgbClr val="000000"/>
                </a:solidFill>
                <a:latin typeface="KG Primary Penmanship"/>
              </a:rPr>
              <a:t>Opportunities for the children to share their learning with you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264329">
            <a:off x="11902183" y="4929267"/>
            <a:ext cx="8022050" cy="6237952"/>
          </a:xfrm>
          <a:custGeom>
            <a:avLst/>
            <a:gdLst/>
            <a:ahLst/>
            <a:cxnLst/>
            <a:rect l="l" t="t" r="r" b="b"/>
            <a:pathLst>
              <a:path w="10636230" h="9067386">
                <a:moveTo>
                  <a:pt x="0" y="0"/>
                </a:moveTo>
                <a:lnTo>
                  <a:pt x="10636230" y="0"/>
                </a:lnTo>
                <a:lnTo>
                  <a:pt x="10636230" y="9067386"/>
                </a:lnTo>
                <a:lnTo>
                  <a:pt x="0" y="90673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621162" y="2628900"/>
            <a:ext cx="6747560" cy="24185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 dirty="0">
                <a:solidFill>
                  <a:srgbClr val="000000"/>
                </a:solidFill>
                <a:latin typeface="Luckiest Guy"/>
              </a:rPr>
              <a:t>HELICOPTER STORIES</a:t>
            </a:r>
          </a:p>
        </p:txBody>
      </p:sp>
      <p:sp>
        <p:nvSpPr>
          <p:cNvPr id="11" name="Freeform 11"/>
          <p:cNvSpPr/>
          <p:nvPr/>
        </p:nvSpPr>
        <p:spPr>
          <a:xfrm>
            <a:off x="8489787" y="1764341"/>
            <a:ext cx="3180485" cy="3189128"/>
          </a:xfrm>
          <a:custGeom>
            <a:avLst/>
            <a:gdLst/>
            <a:ahLst/>
            <a:cxnLst/>
            <a:rect l="l" t="t" r="r" b="b"/>
            <a:pathLst>
              <a:path w="3180485" h="3189128">
                <a:moveTo>
                  <a:pt x="0" y="0"/>
                </a:moveTo>
                <a:lnTo>
                  <a:pt x="3180485" y="0"/>
                </a:lnTo>
                <a:lnTo>
                  <a:pt x="3180485" y="3189128"/>
                </a:lnTo>
                <a:lnTo>
                  <a:pt x="0" y="31891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524000" y="5239513"/>
            <a:ext cx="10515600" cy="2541736"/>
          </a:xfrm>
          <a:custGeom>
            <a:avLst/>
            <a:gdLst/>
            <a:ahLst/>
            <a:cxnLst/>
            <a:rect l="l" t="t" r="r" b="b"/>
            <a:pathLst>
              <a:path w="9427837" h="2182956">
                <a:moveTo>
                  <a:pt x="0" y="0"/>
                </a:moveTo>
                <a:lnTo>
                  <a:pt x="9427837" y="0"/>
                </a:lnTo>
                <a:lnTo>
                  <a:pt x="9427837" y="2182955"/>
                </a:lnTo>
                <a:lnTo>
                  <a:pt x="0" y="218295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B532C3-0433-476F-AC95-D2203DCF26FF}"/>
              </a:ext>
            </a:extLst>
          </p:cNvPr>
          <p:cNvSpPr/>
          <p:nvPr/>
        </p:nvSpPr>
        <p:spPr>
          <a:xfrm>
            <a:off x="1487741" y="8048243"/>
            <a:ext cx="85922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8"/>
              </a:rPr>
              <a:t>Early Years Learning and Storytelling Programmes and </a:t>
            </a:r>
            <a:r>
              <a:rPr lang="en-GB" dirty="0" err="1">
                <a:hlinkClick r:id="rId8"/>
              </a:rPr>
              <a:t>Resourses</a:t>
            </a:r>
            <a:r>
              <a:rPr lang="en-GB" dirty="0">
                <a:hlinkClick r:id="rId8"/>
              </a:rPr>
              <a:t>. (helicopterstories.co.uk)</a:t>
            </a:r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 rot="-1746687" flipH="1" flipV="1">
            <a:off x="-1891817" y="-2176343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6"/>
                </a:moveTo>
                <a:lnTo>
                  <a:pt x="0" y="4352686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514600" y="1682890"/>
            <a:ext cx="9753520" cy="120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 dirty="0">
                <a:solidFill>
                  <a:srgbClr val="000000"/>
                </a:solidFill>
                <a:latin typeface="Luckiest Guy"/>
              </a:rPr>
              <a:t>FOREST SCHOOL</a:t>
            </a:r>
          </a:p>
        </p:txBody>
      </p:sp>
      <p:sp>
        <p:nvSpPr>
          <p:cNvPr id="8" name="Freeform 8"/>
          <p:cNvSpPr/>
          <p:nvPr/>
        </p:nvSpPr>
        <p:spPr>
          <a:xfrm>
            <a:off x="15319620" y="145016"/>
            <a:ext cx="2493663" cy="2582890"/>
          </a:xfrm>
          <a:custGeom>
            <a:avLst/>
            <a:gdLst/>
            <a:ahLst/>
            <a:cxnLst/>
            <a:rect l="l" t="t" r="r" b="b"/>
            <a:pathLst>
              <a:path w="2493663" h="2582890">
                <a:moveTo>
                  <a:pt x="0" y="0"/>
                </a:moveTo>
                <a:lnTo>
                  <a:pt x="2493663" y="0"/>
                </a:lnTo>
                <a:lnTo>
                  <a:pt x="2493663" y="2582891"/>
                </a:lnTo>
                <a:lnTo>
                  <a:pt x="0" y="25828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1149281" y="2285619"/>
            <a:ext cx="7746111" cy="8229600"/>
          </a:xfrm>
          <a:custGeom>
            <a:avLst/>
            <a:gdLst/>
            <a:ahLst/>
            <a:cxnLst/>
            <a:rect l="l" t="t" r="r" b="b"/>
            <a:pathLst>
              <a:path w="7746111" h="8229600">
                <a:moveTo>
                  <a:pt x="0" y="0"/>
                </a:moveTo>
                <a:lnTo>
                  <a:pt x="7746111" y="0"/>
                </a:lnTo>
                <a:lnTo>
                  <a:pt x="7746111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2490787" y="3473655"/>
            <a:ext cx="5977728" cy="9497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We have a Forest School Experience once every half term.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0C5931D-CAA7-418B-93AF-AD3F6EE61A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5448300"/>
            <a:ext cx="5465644" cy="468340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13067" y="2914224"/>
            <a:ext cx="2942056" cy="2958753"/>
          </a:xfrm>
          <a:custGeom>
            <a:avLst/>
            <a:gdLst/>
            <a:ahLst/>
            <a:cxnLst/>
            <a:rect l="l" t="t" r="r" b="b"/>
            <a:pathLst>
              <a:path w="2942056" h="2958753">
                <a:moveTo>
                  <a:pt x="0" y="0"/>
                </a:moveTo>
                <a:lnTo>
                  <a:pt x="2942056" y="0"/>
                </a:lnTo>
                <a:lnTo>
                  <a:pt x="2942056" y="2958752"/>
                </a:lnTo>
                <a:lnTo>
                  <a:pt x="0" y="29587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155123" y="1182692"/>
            <a:ext cx="12646764" cy="11426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748"/>
              </a:lnSpc>
            </a:pPr>
            <a:r>
              <a:rPr lang="en-US" sz="8100">
                <a:solidFill>
                  <a:srgbClr val="000000"/>
                </a:solidFill>
                <a:latin typeface="Luckiest Guy"/>
              </a:rPr>
              <a:t>BETSY, OUR SCHOOL DOG</a:t>
            </a:r>
          </a:p>
        </p:txBody>
      </p:sp>
      <p:sp>
        <p:nvSpPr>
          <p:cNvPr id="4" name="Freeform 4"/>
          <p:cNvSpPr/>
          <p:nvPr/>
        </p:nvSpPr>
        <p:spPr>
          <a:xfrm flipH="1" flipV="1">
            <a:off x="-1524195" y="-1601818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0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0" y="0"/>
                </a:lnTo>
                <a:lnTo>
                  <a:pt x="5105790" y="435268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817530" y="7408319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337250" y="-136393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20883" y="3543031"/>
            <a:ext cx="2126423" cy="1701138"/>
          </a:xfrm>
          <a:custGeom>
            <a:avLst/>
            <a:gdLst/>
            <a:ahLst/>
            <a:cxnLst/>
            <a:rect l="l" t="t" r="r" b="b"/>
            <a:pathLst>
              <a:path w="2126423" h="1701138">
                <a:moveTo>
                  <a:pt x="0" y="0"/>
                </a:moveTo>
                <a:lnTo>
                  <a:pt x="2126423" y="0"/>
                </a:lnTo>
                <a:lnTo>
                  <a:pt x="2126423" y="1701138"/>
                </a:lnTo>
                <a:lnTo>
                  <a:pt x="0" y="170113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397290" y="2952324"/>
            <a:ext cx="10289977" cy="56441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Developing empathy skills in children.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Encouraging respectful behaviour.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Improving relationships between children.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Boosting academic achievement.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Increasing literacy skills.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Calming behaviours.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Enhancing social skills and self-esteem.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Teaching responsibility and respect for all life.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Providing a positive mutual topic for discussion.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Enhancing behaviour and social interaction in the classroom.</a:t>
            </a:r>
          </a:p>
        </p:txBody>
      </p:sp>
      <p:sp>
        <p:nvSpPr>
          <p:cNvPr id="9" name="Freeform 9"/>
          <p:cNvSpPr/>
          <p:nvPr/>
        </p:nvSpPr>
        <p:spPr>
          <a:xfrm>
            <a:off x="12074397" y="2325313"/>
            <a:ext cx="3163363" cy="4213088"/>
          </a:xfrm>
          <a:custGeom>
            <a:avLst/>
            <a:gdLst/>
            <a:ahLst/>
            <a:cxnLst/>
            <a:rect l="l" t="t" r="r" b="b"/>
            <a:pathLst>
              <a:path w="3163363" h="4213088">
                <a:moveTo>
                  <a:pt x="0" y="0"/>
                </a:moveTo>
                <a:lnTo>
                  <a:pt x="3163363" y="0"/>
                </a:lnTo>
                <a:lnTo>
                  <a:pt x="3163363" y="4213089"/>
                </a:lnTo>
                <a:lnTo>
                  <a:pt x="0" y="421308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4337250" y="5639866"/>
            <a:ext cx="3516463" cy="3825853"/>
          </a:xfrm>
          <a:custGeom>
            <a:avLst/>
            <a:gdLst/>
            <a:ahLst/>
            <a:cxnLst/>
            <a:rect l="l" t="t" r="r" b="b"/>
            <a:pathLst>
              <a:path w="3516463" h="3825853">
                <a:moveTo>
                  <a:pt x="0" y="0"/>
                </a:moveTo>
                <a:lnTo>
                  <a:pt x="3516463" y="0"/>
                </a:lnTo>
                <a:lnTo>
                  <a:pt x="3516463" y="3825853"/>
                </a:lnTo>
                <a:lnTo>
                  <a:pt x="0" y="382585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t="-30018" r="-6427" b="-556"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70993" y="4762919"/>
            <a:ext cx="2739132" cy="2754677"/>
          </a:xfrm>
          <a:custGeom>
            <a:avLst/>
            <a:gdLst/>
            <a:ahLst/>
            <a:cxnLst/>
            <a:rect l="l" t="t" r="r" b="b"/>
            <a:pathLst>
              <a:path w="2739132" h="2754677">
                <a:moveTo>
                  <a:pt x="0" y="0"/>
                </a:moveTo>
                <a:lnTo>
                  <a:pt x="2739132" y="0"/>
                </a:lnTo>
                <a:lnTo>
                  <a:pt x="2739132" y="2754677"/>
                </a:lnTo>
                <a:lnTo>
                  <a:pt x="0" y="27546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789352" y="3075434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2148203"/>
            <a:ext cx="10746979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WORKING TOGETHER</a:t>
            </a:r>
          </a:p>
        </p:txBody>
      </p:sp>
      <p:sp>
        <p:nvSpPr>
          <p:cNvPr id="5" name="Freeform 5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25352" y="8077997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2407049" y="-10287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861772" y="5320017"/>
            <a:ext cx="4966983" cy="4966983"/>
          </a:xfrm>
          <a:custGeom>
            <a:avLst/>
            <a:gdLst/>
            <a:ahLst/>
            <a:cxnLst/>
            <a:rect l="l" t="t" r="r" b="b"/>
            <a:pathLst>
              <a:path w="4966983" h="4966983">
                <a:moveTo>
                  <a:pt x="0" y="0"/>
                </a:moveTo>
                <a:lnTo>
                  <a:pt x="4966983" y="0"/>
                </a:lnTo>
                <a:lnTo>
                  <a:pt x="4966983" y="4966983"/>
                </a:lnTo>
                <a:lnTo>
                  <a:pt x="0" y="496698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187640" y="5623175"/>
            <a:ext cx="1705839" cy="1034165"/>
          </a:xfrm>
          <a:custGeom>
            <a:avLst/>
            <a:gdLst/>
            <a:ahLst/>
            <a:cxnLst/>
            <a:rect l="l" t="t" r="r" b="b"/>
            <a:pathLst>
              <a:path w="1705839" h="1034165">
                <a:moveTo>
                  <a:pt x="0" y="0"/>
                </a:moveTo>
                <a:lnTo>
                  <a:pt x="1705838" y="0"/>
                </a:lnTo>
                <a:lnTo>
                  <a:pt x="1705838" y="1034165"/>
                </a:lnTo>
                <a:lnTo>
                  <a:pt x="0" y="103416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610875" y="3695700"/>
            <a:ext cx="5977728" cy="4846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Tapestry</a:t>
            </a:r>
          </a:p>
          <a:p>
            <a:pPr marL="1036312" lvl="1" indent="-518156" algn="l">
              <a:lnSpc>
                <a:spcPts val="6719"/>
              </a:lnSpc>
              <a:buFont typeface="Arial"/>
              <a:buChar char="•"/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Weekly Memos</a:t>
            </a:r>
          </a:p>
          <a:p>
            <a:pPr marL="1036312" lvl="1" indent="-518156" algn="l">
              <a:lnSpc>
                <a:spcPts val="6719"/>
              </a:lnSpc>
              <a:buFont typeface="Arial"/>
              <a:buChar char="•"/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WOW Moments</a:t>
            </a:r>
          </a:p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Floor Books</a:t>
            </a:r>
          </a:p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Parent Pit-Stops</a:t>
            </a:r>
          </a:p>
          <a:p>
            <a:pPr algn="l">
              <a:lnSpc>
                <a:spcPts val="3780"/>
              </a:lnSpc>
            </a:pPr>
            <a:endParaRPr lang="en-US" sz="4799" dirty="0">
              <a:solidFill>
                <a:srgbClr val="000000"/>
              </a:solidFill>
              <a:latin typeface="KG Primary Penmanship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242389" y="25609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242389" y="352201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334735" y="25609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334735" y="352201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9" name="TextBox 9"/>
          <p:cNvSpPr txBox="1"/>
          <p:nvPr/>
        </p:nvSpPr>
        <p:spPr>
          <a:xfrm>
            <a:off x="4267240" y="970828"/>
            <a:ext cx="9753520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DAILY ESSENTIALS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689703" y="2685717"/>
            <a:ext cx="7825837" cy="503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3600" dirty="0">
                <a:solidFill>
                  <a:srgbClr val="000000"/>
                </a:solidFill>
                <a:latin typeface="SassoonPrimaryInfant" pitchFamily="2" charset="0"/>
              </a:rPr>
              <a:t>School Uniform</a:t>
            </a:r>
          </a:p>
        </p:txBody>
      </p:sp>
      <p:sp>
        <p:nvSpPr>
          <p:cNvPr id="15" name="Freeform 15"/>
          <p:cNvSpPr/>
          <p:nvPr/>
        </p:nvSpPr>
        <p:spPr>
          <a:xfrm rot="3347119" flipH="1" flipV="1">
            <a:off x="13505083" y="-1389262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6"/>
                </a:moveTo>
                <a:lnTo>
                  <a:pt x="0" y="7176106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6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3423708">
            <a:off x="-5210747" y="5353120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-478578" y="-66661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4495267" y="6526706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4242389" y="4692648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1" y="0"/>
                </a:lnTo>
                <a:lnTo>
                  <a:pt x="8326921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5226325" y="46562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5747575" y="4876489"/>
            <a:ext cx="6140685" cy="503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3600" dirty="0">
                <a:solidFill>
                  <a:srgbClr val="000000"/>
                </a:solidFill>
                <a:latin typeface="SassoonPrimaryInfant" pitchFamily="2" charset="0"/>
              </a:rPr>
              <a:t>Water Bottle</a:t>
            </a:r>
          </a:p>
        </p:txBody>
      </p:sp>
      <p:sp>
        <p:nvSpPr>
          <p:cNvPr id="22" name="Freeform 22"/>
          <p:cNvSpPr/>
          <p:nvPr/>
        </p:nvSpPr>
        <p:spPr>
          <a:xfrm>
            <a:off x="4242389" y="5903118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1" y="0"/>
                </a:lnTo>
                <a:lnTo>
                  <a:pt x="8326921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5255139" y="5903117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24" name="TextBox 24"/>
          <p:cNvSpPr txBox="1"/>
          <p:nvPr/>
        </p:nvSpPr>
        <p:spPr>
          <a:xfrm>
            <a:off x="5715103" y="6080997"/>
            <a:ext cx="6140685" cy="503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3600" dirty="0">
                <a:solidFill>
                  <a:srgbClr val="000000"/>
                </a:solidFill>
                <a:latin typeface="SassoonPrimaryInfant" pitchFamily="2" charset="0"/>
              </a:rPr>
              <a:t>Name Everything! </a:t>
            </a:r>
          </a:p>
        </p:txBody>
      </p:sp>
      <p:sp>
        <p:nvSpPr>
          <p:cNvPr id="25" name="Freeform 25"/>
          <p:cNvSpPr/>
          <p:nvPr/>
        </p:nvSpPr>
        <p:spPr>
          <a:xfrm>
            <a:off x="15421175" y="291394"/>
            <a:ext cx="2532681" cy="2198791"/>
          </a:xfrm>
          <a:custGeom>
            <a:avLst/>
            <a:gdLst/>
            <a:ahLst/>
            <a:cxnLst/>
            <a:rect l="l" t="t" r="r" b="b"/>
            <a:pathLst>
              <a:path w="2532681" h="2198791">
                <a:moveTo>
                  <a:pt x="0" y="0"/>
                </a:moveTo>
                <a:lnTo>
                  <a:pt x="2532682" y="0"/>
                </a:lnTo>
                <a:lnTo>
                  <a:pt x="2532682" y="2198791"/>
                </a:lnTo>
                <a:lnTo>
                  <a:pt x="0" y="219879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26" name="TextBox 10">
            <a:extLst>
              <a:ext uri="{FF2B5EF4-FFF2-40B4-BE49-F238E27FC236}">
                <a16:creationId xmlns:a16="http://schemas.microsoft.com/office/drawing/2014/main" id="{1DA80D81-30B2-4484-BA9D-68ED85AA3704}"/>
              </a:ext>
            </a:extLst>
          </p:cNvPr>
          <p:cNvSpPr txBox="1"/>
          <p:nvPr/>
        </p:nvSpPr>
        <p:spPr>
          <a:xfrm>
            <a:off x="5693332" y="3751889"/>
            <a:ext cx="7825837" cy="503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3600" dirty="0">
                <a:solidFill>
                  <a:srgbClr val="000000"/>
                </a:solidFill>
                <a:latin typeface="SassoonPrimaryInfant" pitchFamily="2" charset="0"/>
              </a:rPr>
              <a:t>Spare Clothes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242389" y="25609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242389" y="352201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626709" y="1209132"/>
            <a:ext cx="9753520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SCHOOL INFO</a:t>
            </a:r>
          </a:p>
        </p:txBody>
      </p:sp>
      <p:sp>
        <p:nvSpPr>
          <p:cNvPr id="6" name="Freeform 6"/>
          <p:cNvSpPr/>
          <p:nvPr/>
        </p:nvSpPr>
        <p:spPr>
          <a:xfrm rot="3347119" flipH="1" flipV="1">
            <a:off x="13505083" y="-1389262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6"/>
                </a:moveTo>
                <a:lnTo>
                  <a:pt x="0" y="7176106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6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3423708">
            <a:off x="-5210747" y="5353120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478578" y="-66661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421175" y="291394"/>
            <a:ext cx="2532681" cy="2198791"/>
          </a:xfrm>
          <a:custGeom>
            <a:avLst/>
            <a:gdLst/>
            <a:ahLst/>
            <a:cxnLst/>
            <a:rect l="l" t="t" r="r" b="b"/>
            <a:pathLst>
              <a:path w="2532681" h="2198791">
                <a:moveTo>
                  <a:pt x="0" y="0"/>
                </a:moveTo>
                <a:lnTo>
                  <a:pt x="2532682" y="0"/>
                </a:lnTo>
                <a:lnTo>
                  <a:pt x="2532682" y="2198791"/>
                </a:lnTo>
                <a:lnTo>
                  <a:pt x="0" y="219879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3056919" y="6172200"/>
            <a:ext cx="3939921" cy="4114800"/>
          </a:xfrm>
          <a:custGeom>
            <a:avLst/>
            <a:gdLst/>
            <a:ahLst/>
            <a:cxnLst/>
            <a:rect l="l" t="t" r="r" b="b"/>
            <a:pathLst>
              <a:path w="3939921" h="4114800">
                <a:moveTo>
                  <a:pt x="0" y="0"/>
                </a:moveTo>
                <a:lnTo>
                  <a:pt x="3939921" y="0"/>
                </a:lnTo>
                <a:lnTo>
                  <a:pt x="393992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5689703" y="2704767"/>
            <a:ext cx="7825837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Lulu Font TH"/>
              </a:rPr>
              <a:t>8:30-8:45 Drop off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689703" y="3680843"/>
            <a:ext cx="7825837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Lulu Font TH"/>
              </a:rPr>
              <a:t>3:15-3:30 Pick Up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5231081" y="7435812"/>
            <a:ext cx="7825837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 dirty="0">
                <a:solidFill>
                  <a:srgbClr val="000000"/>
                </a:solidFill>
                <a:latin typeface="Lulu Font TH"/>
              </a:rPr>
              <a:t>97- up Club: </a:t>
            </a:r>
            <a:r>
              <a:rPr lang="en-US" sz="3100" dirty="0" err="1">
                <a:solidFill>
                  <a:srgbClr val="000000"/>
                </a:solidFill>
                <a:latin typeface="Lulu Font TH"/>
              </a:rPr>
              <a:t>Abizon</a:t>
            </a:r>
            <a:endParaRPr lang="en-US" sz="3100" dirty="0">
              <a:solidFill>
                <a:srgbClr val="000000"/>
              </a:solidFill>
              <a:latin typeface="Lulu Font TH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4053308" y="5870115"/>
            <a:ext cx="7825837" cy="11703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19"/>
              </a:lnSpc>
            </a:pPr>
            <a:r>
              <a:rPr lang="en-US" sz="6799">
                <a:solidFill>
                  <a:srgbClr val="000000"/>
                </a:solidFill>
                <a:latin typeface="KG Primary Penmanship"/>
              </a:rPr>
              <a:t>Attendance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976545" y="5232359"/>
            <a:ext cx="525947" cy="721374"/>
          </a:xfrm>
          <a:custGeom>
            <a:avLst/>
            <a:gdLst/>
            <a:ahLst/>
            <a:cxnLst/>
            <a:rect l="l" t="t" r="r" b="b"/>
            <a:pathLst>
              <a:path w="525947" h="721374">
                <a:moveTo>
                  <a:pt x="0" y="0"/>
                </a:moveTo>
                <a:lnTo>
                  <a:pt x="525948" y="0"/>
                </a:lnTo>
                <a:lnTo>
                  <a:pt x="525948" y="721374"/>
                </a:lnTo>
                <a:lnTo>
                  <a:pt x="0" y="72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954978" y="6237079"/>
            <a:ext cx="601230" cy="611797"/>
          </a:xfrm>
          <a:custGeom>
            <a:avLst/>
            <a:gdLst/>
            <a:ahLst/>
            <a:cxnLst/>
            <a:rect l="l" t="t" r="r" b="b"/>
            <a:pathLst>
              <a:path w="601230" h="611797">
                <a:moveTo>
                  <a:pt x="0" y="0"/>
                </a:moveTo>
                <a:lnTo>
                  <a:pt x="601231" y="0"/>
                </a:lnTo>
                <a:lnTo>
                  <a:pt x="601231" y="611797"/>
                </a:lnTo>
                <a:lnTo>
                  <a:pt x="0" y="6117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2494545"/>
            <a:ext cx="7927678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QUESTIONS?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9144000" y="1880412"/>
            <a:ext cx="7714494" cy="7425267"/>
            <a:chOff x="30480" y="591820"/>
            <a:chExt cx="12736830" cy="1225931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9B77B4"/>
            </a:solidFill>
            <a:ln w="12700">
              <a:solidFill>
                <a:srgbClr val="000000"/>
              </a:solidFill>
            </a:ln>
          </p:spPr>
        </p:sp>
      </p:grpSp>
      <p:sp>
        <p:nvSpPr>
          <p:cNvPr id="7" name="TextBox 7"/>
          <p:cNvSpPr txBox="1"/>
          <p:nvPr/>
        </p:nvSpPr>
        <p:spPr>
          <a:xfrm>
            <a:off x="2800334" y="5249212"/>
            <a:ext cx="7001981" cy="592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20"/>
              </a:lnSpc>
            </a:pPr>
            <a:r>
              <a:rPr lang="en-US" sz="3300">
                <a:solidFill>
                  <a:srgbClr val="000000"/>
                </a:solidFill>
                <a:latin typeface="Poppins Semi-Bold"/>
              </a:rPr>
              <a:t>01296 485683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800334" y="6212975"/>
            <a:ext cx="7001981" cy="457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000000"/>
                </a:solidFill>
                <a:latin typeface="Poppins Semi-Bold"/>
              </a:rPr>
              <a:t>eyfs@thomashickman.bucks.sch.uk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9544806" y="1833033"/>
            <a:ext cx="7714494" cy="7425267"/>
            <a:chOff x="30480" y="591820"/>
            <a:chExt cx="12736830" cy="1225931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6"/>
              <a:stretch>
                <a:fillRect l="-64493" t="-8994" r="-13939"/>
              </a:stretch>
            </a:blipFill>
          </p:spPr>
        </p:sp>
      </p:grpSp>
      <p:sp>
        <p:nvSpPr>
          <p:cNvPr id="11" name="Freeform 11"/>
          <p:cNvSpPr/>
          <p:nvPr/>
        </p:nvSpPr>
        <p:spPr>
          <a:xfrm rot="3347119" flipH="1" flipV="1">
            <a:off x="14259059" y="-2559353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6"/>
                </a:moveTo>
                <a:lnTo>
                  <a:pt x="0" y="7176106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6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3423708">
            <a:off x="-5210747" y="5675833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-478578" y="-666611"/>
            <a:ext cx="2959992" cy="3065905"/>
          </a:xfrm>
          <a:custGeom>
            <a:avLst/>
            <a:gdLst/>
            <a:ahLst/>
            <a:cxnLst/>
            <a:rect l="l" t="t" r="r" b="b"/>
            <a:pathLst>
              <a:path w="2959992" h="3065905">
                <a:moveTo>
                  <a:pt x="0" y="0"/>
                </a:moveTo>
                <a:lnTo>
                  <a:pt x="2959992" y="0"/>
                </a:lnTo>
                <a:lnTo>
                  <a:pt x="2959992" y="3065906"/>
                </a:lnTo>
                <a:lnTo>
                  <a:pt x="0" y="306590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5749463" y="7825779"/>
            <a:ext cx="2718456" cy="2815727"/>
          </a:xfrm>
          <a:custGeom>
            <a:avLst/>
            <a:gdLst/>
            <a:ahLst/>
            <a:cxnLst/>
            <a:rect l="l" t="t" r="r" b="b"/>
            <a:pathLst>
              <a:path w="2718456" h="2815727">
                <a:moveTo>
                  <a:pt x="0" y="0"/>
                </a:moveTo>
                <a:lnTo>
                  <a:pt x="2718456" y="0"/>
                </a:lnTo>
                <a:lnTo>
                  <a:pt x="2718456" y="2815727"/>
                </a:lnTo>
                <a:lnTo>
                  <a:pt x="0" y="281572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453</Words>
  <Application>Microsoft Office PowerPoint</Application>
  <PresentationFormat>Custom</PresentationFormat>
  <Paragraphs>104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Poppins Medium</vt:lpstr>
      <vt:lpstr>SassoonPrimaryInfant</vt:lpstr>
      <vt:lpstr>Calibri</vt:lpstr>
      <vt:lpstr>Arial</vt:lpstr>
      <vt:lpstr>Lulu Font TH</vt:lpstr>
      <vt:lpstr>KG Primary Penmanship</vt:lpstr>
      <vt:lpstr>Poppins</vt:lpstr>
      <vt:lpstr>Poppins Semi-Bold</vt:lpstr>
      <vt:lpstr>Luckiest Guy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 Evening</dc:title>
  <dc:creator>Liane Cameron</dc:creator>
  <cp:lastModifiedBy>Joanne Lyons</cp:lastModifiedBy>
  <cp:revision>14</cp:revision>
  <dcterms:created xsi:type="dcterms:W3CDTF">2006-08-16T00:00:00Z</dcterms:created>
  <dcterms:modified xsi:type="dcterms:W3CDTF">2026-08-11T15:46:19Z</dcterms:modified>
  <dc:identifier>DAGFwuwPWY8</dc:identifier>
</cp:coreProperties>
</file>