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omic Sans MS" panose="030F0702030302020204" pitchFamily="66" charset="0"/>
      <p:regular r:id="rId29"/>
      <p:bold r:id="rId30"/>
      <p:italic r:id="rId31"/>
      <p:boldItalic r:id="rId32"/>
    </p:embeddedFont>
    <p:embeddedFont>
      <p:font typeface="Garamond" panose="02020404030301010803" pitchFamily="18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7" roundtripDataSignature="AMtx7mimvcHtkWZea1L6+YvzetOuWocS7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customschemas.google.com/relationships/presentationmetadata" Target="meta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I am happy for you to add any pictures etc. which relate to your Move-up Day’s field of study. </a:t>
            </a:r>
            <a:endParaRPr/>
          </a:p>
        </p:txBody>
      </p:sp>
      <p:sp>
        <p:nvSpPr>
          <p:cNvPr id="83" name="Google Shape;83;p1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6b3090ebb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3" name="Google Shape;103;g36b3090ebb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6b3090ebbc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9" name="Google Shape;109;g36b3090ebbc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5" name="Google Shape;11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1" name="Google Shape;12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Please take parents through the BIRDS behaviour system</a:t>
            </a:r>
            <a:endParaRPr/>
          </a:p>
        </p:txBody>
      </p:sp>
      <p:sp>
        <p:nvSpPr>
          <p:cNvPr id="122" name="Google Shape;122;p5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0" name="Google Shape;13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7" name="Google Shape;13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4" name="Google Shape;14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1" name="Google Shape;15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8" name="Google Shape;15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3" name="Google Shape;16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7" name="Google Shape;17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0" name="Google Shape;19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3" name="Google Shape;20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7" name="Google Shape;21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2" name="Google Shape;23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8" name="Google Shape;23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4" name="Google Shape;24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0" name="Google Shape;25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6" name="Google Shape;25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2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0289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1pPr>
            <a:lvl2pPr marL="914400" lvl="1" indent="-29718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❑"/>
              <a:defRPr/>
            </a:lvl2pPr>
            <a:lvl3pPr marL="1371600" lvl="2" indent="-30289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marL="1828800" lvl="3" indent="-30861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260"/>
              <a:buChar char="❑"/>
              <a:defRPr/>
            </a:lvl4pPr>
            <a:lvl5pPr marL="2286000" lvl="4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5pPr>
            <a:lvl6pPr marL="2743200" lvl="5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6pPr>
            <a:lvl7pPr marL="3200400" lvl="6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7pPr>
            <a:lvl8pPr marL="3657600" lvl="7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8pPr>
            <a:lvl9pPr marL="4114800" lvl="8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9pPr>
          </a:lstStyle>
          <a:p>
            <a:endParaRPr/>
          </a:p>
        </p:txBody>
      </p:sp>
      <p:sp>
        <p:nvSpPr>
          <p:cNvPr id="20" name="Google Shape;20;p22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2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2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3"/>
          <p:cNvSpPr txBox="1">
            <a:spLocks noGrp="1"/>
          </p:cNvSpPr>
          <p:nvPr>
            <p:ph type="title"/>
          </p:nvPr>
        </p:nvSpPr>
        <p:spPr>
          <a:xfrm rot="5400000">
            <a:off x="4731544" y="2175669"/>
            <a:ext cx="5853112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3"/>
          <p:cNvSpPr txBox="1">
            <a:spLocks noGrp="1"/>
          </p:cNvSpPr>
          <p:nvPr>
            <p:ph type="body" idx="1"/>
          </p:nvPr>
        </p:nvSpPr>
        <p:spPr>
          <a:xfrm rot="5400000">
            <a:off x="540544" y="194469"/>
            <a:ext cx="5853112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0289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1pPr>
            <a:lvl2pPr marL="914400" lvl="1" indent="-29718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❑"/>
              <a:defRPr/>
            </a:lvl2pPr>
            <a:lvl3pPr marL="1371600" lvl="2" indent="-30289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marL="1828800" lvl="3" indent="-30861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260"/>
              <a:buChar char="❑"/>
              <a:defRPr/>
            </a:lvl4pPr>
            <a:lvl5pPr marL="2286000" lvl="4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5pPr>
            <a:lvl6pPr marL="2743200" lvl="5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6pPr>
            <a:lvl7pPr marL="3200400" lvl="6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7pPr>
            <a:lvl8pPr marL="3657600" lvl="7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8pPr>
            <a:lvl9pPr marL="4114800" lvl="8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9pPr>
          </a:lstStyle>
          <a:p>
            <a:endParaRPr/>
          </a:p>
        </p:txBody>
      </p:sp>
      <p:sp>
        <p:nvSpPr>
          <p:cNvPr id="26" name="Google Shape;26;p23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3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4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4"/>
          <p:cNvSpPr txBox="1">
            <a:spLocks noGrp="1"/>
          </p:cNvSpPr>
          <p:nvPr>
            <p:ph type="body" idx="1"/>
          </p:nvPr>
        </p:nvSpPr>
        <p:spPr>
          <a:xfrm rot="5400000">
            <a:off x="2306638" y="-249237"/>
            <a:ext cx="4530725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0289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1pPr>
            <a:lvl2pPr marL="914400" lvl="1" indent="-29718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❑"/>
              <a:defRPr/>
            </a:lvl2pPr>
            <a:lvl3pPr marL="1371600" lvl="2" indent="-30289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marL="1828800" lvl="3" indent="-30861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260"/>
              <a:buChar char="❑"/>
              <a:defRPr/>
            </a:lvl4pPr>
            <a:lvl5pPr marL="2286000" lvl="4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5pPr>
            <a:lvl6pPr marL="2743200" lvl="5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6pPr>
            <a:lvl7pPr marL="3200400" lvl="6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7pPr>
            <a:lvl8pPr marL="3657600" lvl="7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8pPr>
            <a:lvl9pPr marL="4114800" lvl="8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/>
            </a:lvl9pPr>
          </a:lstStyle>
          <a:p>
            <a:endParaRPr/>
          </a:p>
        </p:txBody>
      </p:sp>
      <p:sp>
        <p:nvSpPr>
          <p:cNvPr id="32" name="Google Shape;32;p24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4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4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5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5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8" name="Google Shape;38;p25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72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65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63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9pPr>
          </a:lstStyle>
          <a:p>
            <a:endParaRPr/>
          </a:p>
        </p:txBody>
      </p:sp>
      <p:sp>
        <p:nvSpPr>
          <p:cNvPr id="39" name="Google Shape;39;p25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5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5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6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6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068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080"/>
              <a:buChar char="■"/>
              <a:defRPr sz="3200"/>
            </a:lvl1pPr>
            <a:lvl2pPr marL="914400" lvl="1" indent="-33528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1680"/>
              <a:buChar char="❑"/>
              <a:defRPr sz="2800"/>
            </a:lvl2pPr>
            <a:lvl3pPr marL="1371600" lvl="2" indent="-32766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3pPr>
            <a:lvl4pPr marL="1828800" lvl="3" indent="-3175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❑"/>
              <a:defRPr sz="2000"/>
            </a:lvl4pPr>
            <a:lvl5pPr marL="2286000" lvl="4" indent="-32385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Char char="▪"/>
              <a:defRPr sz="2000"/>
            </a:lvl5pPr>
            <a:lvl6pPr marL="2743200" lvl="5" indent="-32385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Char char="▪"/>
              <a:defRPr sz="2000"/>
            </a:lvl6pPr>
            <a:lvl7pPr marL="3200400" lvl="6" indent="-32385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Char char="▪"/>
              <a:defRPr sz="2000"/>
            </a:lvl7pPr>
            <a:lvl8pPr marL="3657600" lvl="7" indent="-32385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Char char="▪"/>
              <a:defRPr sz="2000"/>
            </a:lvl8pPr>
            <a:lvl9pPr marL="4114800" lvl="8" indent="-32385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500"/>
              <a:buChar char="▪"/>
              <a:defRPr sz="2000"/>
            </a:lvl9pPr>
          </a:lstStyle>
          <a:p>
            <a:endParaRPr/>
          </a:p>
        </p:txBody>
      </p:sp>
      <p:sp>
        <p:nvSpPr>
          <p:cNvPr id="45" name="Google Shape;45;p26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72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65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63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9pPr>
          </a:lstStyle>
          <a:p>
            <a:endParaRPr/>
          </a:p>
        </p:txBody>
      </p:sp>
      <p:sp>
        <p:nvSpPr>
          <p:cNvPr id="46" name="Google Shape;46;p26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6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6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7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7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7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8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8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8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8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56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12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2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766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1pPr>
            <a:lvl2pPr marL="914400" lvl="1" indent="-30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Char char="❑"/>
              <a:defRPr sz="2000"/>
            </a:lvl2pPr>
            <a:lvl3pPr marL="1371600" lvl="2" indent="-30289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3pPr>
            <a:lvl4pPr marL="1828800" lvl="3" indent="-299719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120"/>
              <a:buChar char="❑"/>
              <a:defRPr sz="1600"/>
            </a:lvl4pPr>
            <a:lvl5pPr marL="2286000" lvl="4" indent="-30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Char char="▪"/>
              <a:defRPr sz="1600"/>
            </a:lvl5pPr>
            <a:lvl6pPr marL="2743200" lvl="5" indent="-30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Char char="▪"/>
              <a:defRPr sz="1600"/>
            </a:lvl6pPr>
            <a:lvl7pPr marL="3200400" lvl="6" indent="-30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Char char="▪"/>
              <a:defRPr sz="1600"/>
            </a:lvl7pPr>
            <a:lvl8pPr marL="3657600" lvl="7" indent="-30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Char char="▪"/>
              <a:defRPr sz="1600"/>
            </a:lvl8pPr>
            <a:lvl9pPr marL="4114800" lvl="8" indent="-30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Char char="▪"/>
              <a:defRPr sz="1600"/>
            </a:lvl9pPr>
          </a:lstStyle>
          <a:p>
            <a:endParaRPr/>
          </a:p>
        </p:txBody>
      </p:sp>
      <p:sp>
        <p:nvSpPr>
          <p:cNvPr id="62" name="Google Shape;62;p2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56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12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2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766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1pPr>
            <a:lvl2pPr marL="914400" lvl="1" indent="-30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Char char="❑"/>
              <a:defRPr sz="2000"/>
            </a:lvl2pPr>
            <a:lvl3pPr marL="1371600" lvl="2" indent="-30289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3pPr>
            <a:lvl4pPr marL="1828800" lvl="3" indent="-299719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120"/>
              <a:buChar char="❑"/>
              <a:defRPr sz="1600"/>
            </a:lvl4pPr>
            <a:lvl5pPr marL="2286000" lvl="4" indent="-30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Char char="▪"/>
              <a:defRPr sz="1600"/>
            </a:lvl5pPr>
            <a:lvl6pPr marL="2743200" lvl="5" indent="-30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Char char="▪"/>
              <a:defRPr sz="1600"/>
            </a:lvl6pPr>
            <a:lvl7pPr marL="3200400" lvl="6" indent="-30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Char char="▪"/>
              <a:defRPr sz="1600"/>
            </a:lvl7pPr>
            <a:lvl8pPr marL="3657600" lvl="7" indent="-30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Char char="▪"/>
              <a:defRPr sz="1600"/>
            </a:lvl8pPr>
            <a:lvl9pPr marL="4114800" lvl="8" indent="-30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200"/>
              <a:buChar char="▪"/>
              <a:defRPr sz="1600"/>
            </a:lvl9pPr>
          </a:lstStyle>
          <a:p>
            <a:endParaRPr/>
          </a:p>
        </p:txBody>
      </p:sp>
      <p:sp>
        <p:nvSpPr>
          <p:cNvPr id="64" name="Google Shape;64;p29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9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9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0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3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417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1820"/>
              <a:buChar char="■"/>
              <a:defRPr sz="2800"/>
            </a:lvl1pPr>
            <a:lvl2pPr marL="914400" lvl="1" indent="-32004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440"/>
              <a:buChar char="❑"/>
              <a:defRPr sz="2400"/>
            </a:lvl2pPr>
            <a:lvl3pPr marL="1371600" lvl="2" indent="-31115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3pPr>
            <a:lvl4pPr marL="1828800" lvl="3" indent="-30861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260"/>
              <a:buChar char="❑"/>
              <a:defRPr sz="1800"/>
            </a:lvl4pPr>
            <a:lvl5pPr marL="2286000" lvl="4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 sz="1800"/>
            </a:lvl5pPr>
            <a:lvl6pPr marL="2743200" lvl="5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 sz="1800"/>
            </a:lvl6pPr>
            <a:lvl7pPr marL="3200400" lvl="6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 sz="1800"/>
            </a:lvl7pPr>
            <a:lvl8pPr marL="3657600" lvl="7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 sz="1800"/>
            </a:lvl8pPr>
            <a:lvl9pPr marL="4114800" lvl="8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 sz="1800"/>
            </a:lvl9pPr>
          </a:lstStyle>
          <a:p>
            <a:endParaRPr/>
          </a:p>
        </p:txBody>
      </p:sp>
      <p:sp>
        <p:nvSpPr>
          <p:cNvPr id="70" name="Google Shape;70;p30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417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1820"/>
              <a:buChar char="■"/>
              <a:defRPr sz="2800"/>
            </a:lvl1pPr>
            <a:lvl2pPr marL="914400" lvl="1" indent="-32004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440"/>
              <a:buChar char="❑"/>
              <a:defRPr sz="2400"/>
            </a:lvl2pPr>
            <a:lvl3pPr marL="1371600" lvl="2" indent="-31115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3pPr>
            <a:lvl4pPr marL="1828800" lvl="3" indent="-30861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260"/>
              <a:buChar char="❑"/>
              <a:defRPr sz="1800"/>
            </a:lvl4pPr>
            <a:lvl5pPr marL="2286000" lvl="4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 sz="1800"/>
            </a:lvl5pPr>
            <a:lvl6pPr marL="2743200" lvl="5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 sz="1800"/>
            </a:lvl6pPr>
            <a:lvl7pPr marL="3200400" lvl="6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 sz="1800"/>
            </a:lvl7pPr>
            <a:lvl8pPr marL="3657600" lvl="7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 sz="1800"/>
            </a:lvl8pPr>
            <a:lvl9pPr marL="4114800" lvl="8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▪"/>
              <a:defRPr sz="1800"/>
            </a:lvl9pPr>
          </a:lstStyle>
          <a:p>
            <a:endParaRPr/>
          </a:p>
        </p:txBody>
      </p:sp>
      <p:sp>
        <p:nvSpPr>
          <p:cNvPr id="71" name="Google Shape;71;p30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0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0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1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1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None/>
              <a:defRPr sz="2000"/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None/>
              <a:defRPr sz="1800"/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040"/>
              <a:buNone/>
              <a:defRPr sz="1600"/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980"/>
              <a:buNone/>
              <a:defRPr sz="1400"/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9pPr>
          </a:lstStyle>
          <a:p>
            <a:endParaRPr/>
          </a:p>
        </p:txBody>
      </p:sp>
      <p:sp>
        <p:nvSpPr>
          <p:cNvPr id="77" name="Google Shape;77;p31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1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1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1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1" name="Google Shape;11;p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242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Char char="■"/>
              <a:defRPr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2766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accent2"/>
              </a:buClr>
              <a:buSzPts val="1560"/>
              <a:buFont typeface="Noto Sans Symbols"/>
              <a:buChar char="❑"/>
              <a:defRPr sz="2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9405" algn="l" rtl="0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1430"/>
              <a:buFont typeface="Noto Sans Symbols"/>
              <a:buChar char="■"/>
              <a:defRPr sz="2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❑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238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238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238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238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238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1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21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21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Garamond"/>
              <a:buNone/>
              <a:defRPr sz="1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1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1000" h="1000" extrusionOk="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" name="Google Shape;16;p21"/>
          <p:cNvCxnSpPr/>
          <p:nvPr/>
        </p:nvCxnSpPr>
        <p:spPr>
          <a:xfrm>
            <a:off x="457200" y="6172200"/>
            <a:ext cx="82296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dl@thomashickman.bucks.sch.uk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39109" t="18733" r="37754" b="35151"/>
          <a:stretch/>
        </p:blipFill>
        <p:spPr>
          <a:xfrm rot="-2220000">
            <a:off x="6986587" y="3224212"/>
            <a:ext cx="1730375" cy="1939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4214812"/>
            <a:ext cx="2268537" cy="200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9050" y="0"/>
            <a:ext cx="9144000" cy="2663825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"/>
          <p:cNvSpPr/>
          <p:nvPr/>
        </p:nvSpPr>
        <p:spPr>
          <a:xfrm rot="-460964">
            <a:off x="901832" y="2798651"/>
            <a:ext cx="6834079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A65D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rgbClr val="D8A65D"/>
                </a:solidFill>
                <a:latin typeface="Arial"/>
                <a:ea typeface="Arial"/>
                <a:cs typeface="Arial"/>
                <a:sym typeface="Arial"/>
              </a:rPr>
              <a:t>MEET THE TEACHER YEAR 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Garamond"/>
              <a:buNone/>
            </a:pP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Welcome to </a:t>
            </a:r>
            <a:r>
              <a:rPr lang="en-US"/>
              <a:t>Year 4</a:t>
            </a: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!</a:t>
            </a:r>
            <a:endParaRPr/>
          </a:p>
        </p:txBody>
      </p:sp>
      <p:sp>
        <p:nvSpPr>
          <p:cNvPr id="94" name="Google Shape;94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Hello, my name is </a:t>
            </a:r>
            <a:r>
              <a:rPr lang="en-US"/>
              <a:t>Lauryn Laugie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I am </a:t>
            </a:r>
            <a:r>
              <a:rPr lang="en-US"/>
              <a:t>one of the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class teacher</a:t>
            </a:r>
            <a:r>
              <a:rPr lang="en-US"/>
              <a:t>s 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Year </a:t>
            </a:r>
            <a:r>
              <a:rPr lang="en-US"/>
              <a:t>4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!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/>
              <a:t> 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taught </a:t>
            </a:r>
            <a:r>
              <a:rPr lang="en-US"/>
              <a:t>in Year 4 last year and I am very familiar with the topics we will be covering.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/>
              <a:t>I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know I will thoroughly enjoy</a:t>
            </a:r>
            <a:r>
              <a:rPr lang="en-US"/>
              <a:t> 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every minute of delivering </a:t>
            </a:r>
            <a:r>
              <a:rPr lang="en-US"/>
              <a:t>our amazing 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curriculum to this wonderful </a:t>
            </a:r>
            <a:r>
              <a:rPr lang="en-US"/>
              <a:t>class coming up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!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 feel privileged to have another year in Year </a:t>
            </a:r>
            <a:r>
              <a:rPr lang="en-US"/>
              <a:t>4 especially with all of you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!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"/>
          <p:cNvSpPr txBox="1">
            <a:spLocks noGrp="1"/>
          </p:cNvSpPr>
          <p:nvPr>
            <p:ph type="title"/>
          </p:nvPr>
        </p:nvSpPr>
        <p:spPr>
          <a:xfrm>
            <a:off x="457200" y="15716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Garamond"/>
              <a:buNone/>
            </a:pP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Who am I? Where did I come from? What am I doing here?</a:t>
            </a:r>
            <a:endParaRPr/>
          </a:p>
        </p:txBody>
      </p:sp>
      <p:sp>
        <p:nvSpPr>
          <p:cNvPr id="100" name="Google Shape;100;p3"/>
          <p:cNvSpPr txBox="1">
            <a:spLocks noGrp="1"/>
          </p:cNvSpPr>
          <p:nvPr>
            <p:ph type="body" idx="1"/>
          </p:nvPr>
        </p:nvSpPr>
        <p:spPr>
          <a:xfrm>
            <a:off x="316525" y="1484300"/>
            <a:ext cx="8370300" cy="453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sz="2800"/>
              <a:t> was born in Aylesbury and I went to Thomas Hickman School!</a:t>
            </a:r>
            <a:endParaRPr sz="280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/>
              <a:t>I am a trained pianist and studied music at university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 have always wanted to be a primary school teacher and have pursued this ambition.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 am </a:t>
            </a:r>
            <a:r>
              <a:rPr lang="en-US" sz="2800"/>
              <a:t>an experienced 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teacher and</a:t>
            </a:r>
            <a:r>
              <a:rPr lang="en-US" sz="2800"/>
              <a:t> I have had the opportunity to take care of many of my own year 4 classes in the past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 </a:t>
            </a:r>
            <a:r>
              <a:rPr lang="en-US" sz="2800"/>
              <a:t>have a pet cat and her name is Ulysses!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6b3090ebbc_0_0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Garamond"/>
              <a:buNone/>
            </a:pP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Welcome to </a:t>
            </a:r>
            <a:r>
              <a:rPr lang="en-US"/>
              <a:t>Year 4</a:t>
            </a: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!</a:t>
            </a:r>
            <a:endParaRPr/>
          </a:p>
        </p:txBody>
      </p:sp>
      <p:sp>
        <p:nvSpPr>
          <p:cNvPr id="106" name="Google Shape;106;g36b3090ebbc_0_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</a:t>
            </a:r>
            <a:r>
              <a:rPr lang="en-US"/>
              <a:t>i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/>
              <a:t>I’m Dominique Barlow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I am</a:t>
            </a:r>
            <a:r>
              <a:rPr lang="en-US"/>
              <a:t> the other Year 4 teacher.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r>
              <a:rPr lang="en-US"/>
              <a:t>Year 4 is the only year group that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/>
              <a:t>I haven’t taught in before but I am excited to get stuck into all of the fun topics we have coming up this year.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 </a:t>
            </a:r>
            <a:r>
              <a:rPr lang="en-US"/>
              <a:t>really enjoy teaching in Key Stage 2, so I can’t wait for September to get stuck in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!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6b3090ebbc_0_11"/>
          <p:cNvSpPr txBox="1">
            <a:spLocks noGrp="1"/>
          </p:cNvSpPr>
          <p:nvPr>
            <p:ph type="title"/>
          </p:nvPr>
        </p:nvSpPr>
        <p:spPr>
          <a:xfrm>
            <a:off x="457200" y="157162"/>
            <a:ext cx="8229600" cy="11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Garamond"/>
              <a:buNone/>
            </a:pP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Who am I? Where did I come from? What am I doing here?</a:t>
            </a:r>
            <a:endParaRPr/>
          </a:p>
        </p:txBody>
      </p:sp>
      <p:sp>
        <p:nvSpPr>
          <p:cNvPr id="112" name="Google Shape;112;g36b3090ebbc_0_11"/>
          <p:cNvSpPr txBox="1">
            <a:spLocks noGrp="1"/>
          </p:cNvSpPr>
          <p:nvPr>
            <p:ph type="body" idx="1"/>
          </p:nvPr>
        </p:nvSpPr>
        <p:spPr>
          <a:xfrm>
            <a:off x="316525" y="1484300"/>
            <a:ext cx="8370300" cy="453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sz="2800"/>
              <a:t> was born and raised in London but moved to Aylesbury 6 years ago.</a:t>
            </a:r>
            <a:endParaRPr sz="280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/>
              <a:t>I have worked in lots of schools in London, Buckinghamshire, Hertfordshire and Bedfordshire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/>
              <a:t>I have lots of experience working with children so becoming a teacher just made sense. I love watching a child finally understand something they had been working on.</a:t>
            </a:r>
            <a:endParaRPr sz="2800"/>
          </a:p>
          <a:p>
            <a:pPr marL="342900" marR="0" lvl="0" indent="-40513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Char char="■"/>
            </a:pPr>
            <a:r>
              <a:rPr lang="en-US" sz="2800"/>
              <a:t>My hidden talent is memorising the names of a class in five minutes.</a:t>
            </a:r>
            <a:endParaRPr sz="2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Garamond"/>
              <a:buNone/>
            </a:pP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Why your children are important to </a:t>
            </a:r>
            <a:r>
              <a:rPr lang="en-US"/>
              <a:t>us</a:t>
            </a: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.</a:t>
            </a:r>
            <a:endParaRPr/>
          </a:p>
        </p:txBody>
      </p:sp>
      <p:sp>
        <p:nvSpPr>
          <p:cNvPr id="118" name="Google Shape;118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Because they are so very important to you!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 will provide them with a calm and positive learning environment.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 use lots of praise including Star of the Week certificates, </a:t>
            </a:r>
            <a:r>
              <a:rPr lang="en-US" sz="2400"/>
              <a:t>postcards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home, </a:t>
            </a:r>
            <a:r>
              <a:rPr lang="en-US" sz="2400"/>
              <a:t>accolades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for getting high spelling and times table scores!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BIRDS philosophy and values.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Children’s personal interests.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Structured routines with a visual timetable.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Parent / carer partnership with school.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39109" t="18733" r="37754" b="35151"/>
          <a:stretch/>
        </p:blipFill>
        <p:spPr>
          <a:xfrm rot="-1020000">
            <a:off x="3956050" y="1357312"/>
            <a:ext cx="4433887" cy="4968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8312" y="252412"/>
            <a:ext cx="2128837" cy="1881187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5"/>
          <p:cNvSpPr/>
          <p:nvPr/>
        </p:nvSpPr>
        <p:spPr>
          <a:xfrm rot="-1610922">
            <a:off x="801568" y="1651608"/>
            <a:ext cx="5723039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A65D"/>
              </a:buClr>
              <a:buSzPts val="9600"/>
              <a:buFont typeface="Arial"/>
              <a:buNone/>
            </a:pPr>
            <a:r>
              <a:rPr lang="en-US" sz="9600" b="1" i="0" u="none" strike="noStrike" cap="none">
                <a:solidFill>
                  <a:srgbClr val="D8A65D"/>
                </a:solidFill>
                <a:latin typeface="Arial"/>
                <a:ea typeface="Arial"/>
                <a:cs typeface="Arial"/>
                <a:sym typeface="Arial"/>
              </a:rPr>
              <a:t>B.I.R.D.S.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5"/>
          <p:cNvSpPr txBox="1"/>
          <p:nvPr/>
        </p:nvSpPr>
        <p:spPr>
          <a:xfrm>
            <a:off x="611187" y="5084762"/>
            <a:ext cx="4105275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Behaviour system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"/>
          <p:cNvSpPr txBox="1">
            <a:spLocks noGrp="1"/>
          </p:cNvSpPr>
          <p:nvPr>
            <p:ph type="title"/>
          </p:nvPr>
        </p:nvSpPr>
        <p:spPr>
          <a:xfrm>
            <a:off x="684212" y="2603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4200">
              <a:solidFill>
                <a:schemeClr val="dk2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pic>
        <p:nvPicPr>
          <p:cNvPr id="133" name="Google Shape;133;p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95287" y="2695575"/>
            <a:ext cx="8353425" cy="1871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6"/>
          <p:cNvPicPr preferRelativeResize="0"/>
          <p:nvPr/>
        </p:nvPicPr>
        <p:blipFill rotWithShape="1">
          <a:blip r:embed="rId4">
            <a:alphaModFix/>
          </a:blip>
          <a:srcRect l="39109" t="18733" r="37754" b="35151"/>
          <a:stretch/>
        </p:blipFill>
        <p:spPr>
          <a:xfrm rot="-1020000">
            <a:off x="6364287" y="246062"/>
            <a:ext cx="1997075" cy="223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"/>
          <p:cNvSpPr txBox="1">
            <a:spLocks noGrp="1"/>
          </p:cNvSpPr>
          <p:nvPr>
            <p:ph type="title"/>
          </p:nvPr>
        </p:nvSpPr>
        <p:spPr>
          <a:xfrm>
            <a:off x="684212" y="2603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4200">
              <a:solidFill>
                <a:schemeClr val="dk2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pic>
        <p:nvPicPr>
          <p:cNvPr id="140" name="Google Shape;140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4812" y="2492375"/>
            <a:ext cx="8424862" cy="19446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7"/>
          <p:cNvPicPr preferRelativeResize="0"/>
          <p:nvPr/>
        </p:nvPicPr>
        <p:blipFill rotWithShape="1">
          <a:blip r:embed="rId4">
            <a:alphaModFix/>
          </a:blip>
          <a:srcRect l="39109" t="18733" r="37754" b="35151"/>
          <a:stretch/>
        </p:blipFill>
        <p:spPr>
          <a:xfrm rot="-1020000">
            <a:off x="6511925" y="230187"/>
            <a:ext cx="1997075" cy="223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"/>
          <p:cNvSpPr txBox="1">
            <a:spLocks noGrp="1"/>
          </p:cNvSpPr>
          <p:nvPr>
            <p:ph type="title"/>
          </p:nvPr>
        </p:nvSpPr>
        <p:spPr>
          <a:xfrm>
            <a:off x="684212" y="2603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4200">
              <a:solidFill>
                <a:schemeClr val="dk2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pic>
        <p:nvPicPr>
          <p:cNvPr id="147" name="Google Shape;147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1462" y="2565400"/>
            <a:ext cx="8431212" cy="2668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8"/>
          <p:cNvPicPr preferRelativeResize="0"/>
          <p:nvPr/>
        </p:nvPicPr>
        <p:blipFill rotWithShape="1">
          <a:blip r:embed="rId4">
            <a:alphaModFix/>
          </a:blip>
          <a:srcRect l="39109" t="18733" r="37754" b="35151"/>
          <a:stretch/>
        </p:blipFill>
        <p:spPr>
          <a:xfrm rot="-1020000">
            <a:off x="6364287" y="246062"/>
            <a:ext cx="1997075" cy="223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9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4200">
              <a:solidFill>
                <a:schemeClr val="dk2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pic>
        <p:nvPicPr>
          <p:cNvPr id="154" name="Google Shape;154;p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39750" y="2636837"/>
            <a:ext cx="8353425" cy="136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9"/>
          <p:cNvPicPr preferRelativeResize="0"/>
          <p:nvPr/>
        </p:nvPicPr>
        <p:blipFill rotWithShape="1">
          <a:blip r:embed="rId4">
            <a:alphaModFix/>
          </a:blip>
          <a:srcRect l="39109" t="18733" r="37754" b="35151"/>
          <a:stretch/>
        </p:blipFill>
        <p:spPr>
          <a:xfrm rot="-1020000">
            <a:off x="6364287" y="246062"/>
            <a:ext cx="1997075" cy="223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2208212"/>
            <a:ext cx="8207375" cy="2447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1"/>
          <p:cNvSpPr txBox="1">
            <a:spLocks noGrp="1"/>
          </p:cNvSpPr>
          <p:nvPr>
            <p:ph type="body" idx="4294967295"/>
          </p:nvPr>
        </p:nvSpPr>
        <p:spPr>
          <a:xfrm>
            <a:off x="476250" y="3933056"/>
            <a:ext cx="8229600" cy="2091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109728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64998"/>
              <a:buFont typeface="Noto Sans Symbols"/>
              <a:buNone/>
            </a:pPr>
            <a:r>
              <a:rPr lang="en-US" sz="8000" b="1" i="0" u="none" strike="noStrike" cap="none">
                <a:solidFill>
                  <a:srgbClr val="381563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en-US" sz="5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Change behaviour choices now.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15000"/>
              </a:lnSpc>
              <a:spcBef>
                <a:spcPts val="518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you need support to restore your behaviour in line with expectations?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28361" algn="l" rtl="0">
              <a:lnSpc>
                <a:spcPct val="115000"/>
              </a:lnSpc>
              <a:spcBef>
                <a:spcPts val="555"/>
              </a:spcBef>
              <a:spcAft>
                <a:spcPts val="0"/>
              </a:spcAft>
              <a:buClr>
                <a:schemeClr val="accent1"/>
              </a:buClr>
              <a:buSzPct val="64999"/>
              <a:buFont typeface="Noto Sans Symbols"/>
              <a:buNone/>
            </a:pPr>
            <a:endParaRPr sz="3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6" name="Google Shape;166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37200" y="147637"/>
            <a:ext cx="1574800" cy="139065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1"/>
          <p:cNvSpPr txBox="1"/>
          <p:nvPr/>
        </p:nvSpPr>
        <p:spPr>
          <a:xfrm rot="-960000">
            <a:off x="1612900" y="609600"/>
            <a:ext cx="4105275" cy="16732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alibri"/>
              <a:buNone/>
            </a:pPr>
            <a:r>
              <a:rPr lang="en-US" sz="7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B.I.R.D.S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11"/>
          <p:cNvSpPr txBox="1"/>
          <p:nvPr/>
        </p:nvSpPr>
        <p:spPr>
          <a:xfrm>
            <a:off x="1019175" y="609600"/>
            <a:ext cx="2028825" cy="4667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mic Sans MS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are </a:t>
            </a:r>
            <a:r>
              <a:rPr lang="en-US" sz="2200" b="0" i="0" u="sng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</a:t>
            </a:r>
            <a:r>
              <a:rPr lang="en-US" sz="2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…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9" name="Google Shape;169;p11"/>
          <p:cNvPicPr preferRelativeResize="0"/>
          <p:nvPr/>
        </p:nvPicPr>
        <p:blipFill rotWithShape="1">
          <a:blip r:embed="rId4">
            <a:alphaModFix/>
          </a:blip>
          <a:srcRect l="39109" t="18733" r="37754" b="35151"/>
          <a:stretch/>
        </p:blipFill>
        <p:spPr>
          <a:xfrm>
            <a:off x="7058025" y="609600"/>
            <a:ext cx="1997075" cy="2238375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11"/>
          <p:cNvSpPr txBox="1"/>
          <p:nvPr/>
        </p:nvSpPr>
        <p:spPr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11"/>
          <p:cNvSpPr txBox="1"/>
          <p:nvPr/>
        </p:nvSpPr>
        <p:spPr>
          <a:xfrm>
            <a:off x="152400" y="1196975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br>
              <a:rPr lang="en-US" sz="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omic Sans MS"/>
              <a:buNone/>
            </a:pPr>
            <a:r>
              <a:rPr lang="en-US" sz="11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	</a:t>
            </a:r>
            <a:endParaRPr sz="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11"/>
          <p:cNvSpPr txBox="1"/>
          <p:nvPr/>
        </p:nvSpPr>
        <p:spPr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11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4200">
              <a:solidFill>
                <a:schemeClr val="dk2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pic>
        <p:nvPicPr>
          <p:cNvPr id="174" name="Google Shape;174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63675" y="2205037"/>
            <a:ext cx="5594350" cy="180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37200" y="147637"/>
            <a:ext cx="1574800" cy="139065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2"/>
          <p:cNvSpPr txBox="1"/>
          <p:nvPr/>
        </p:nvSpPr>
        <p:spPr>
          <a:xfrm rot="-960000">
            <a:off x="1612900" y="609600"/>
            <a:ext cx="4105275" cy="16732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alibri"/>
              <a:buNone/>
            </a:pPr>
            <a:r>
              <a:rPr lang="en-US" sz="7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B.I.R.D.S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12"/>
          <p:cNvSpPr txBox="1"/>
          <p:nvPr/>
        </p:nvSpPr>
        <p:spPr>
          <a:xfrm>
            <a:off x="1019175" y="609600"/>
            <a:ext cx="2028825" cy="4667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mic Sans MS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are </a:t>
            </a:r>
            <a:r>
              <a:rPr lang="en-US" sz="2200" b="0" i="0" u="sng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</a:t>
            </a:r>
            <a:r>
              <a:rPr lang="en-US" sz="2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…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2" name="Google Shape;182;p12"/>
          <p:cNvPicPr preferRelativeResize="0"/>
          <p:nvPr/>
        </p:nvPicPr>
        <p:blipFill rotWithShape="1">
          <a:blip r:embed="rId4">
            <a:alphaModFix/>
          </a:blip>
          <a:srcRect l="39109" t="18733" r="37754" b="35151"/>
          <a:stretch/>
        </p:blipFill>
        <p:spPr>
          <a:xfrm>
            <a:off x="7058025" y="609600"/>
            <a:ext cx="1997075" cy="2238375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2"/>
          <p:cNvSpPr txBox="1"/>
          <p:nvPr/>
        </p:nvSpPr>
        <p:spPr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12"/>
          <p:cNvSpPr txBox="1"/>
          <p:nvPr/>
        </p:nvSpPr>
        <p:spPr>
          <a:xfrm>
            <a:off x="152400" y="1196975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br>
              <a:rPr lang="en-US" sz="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omic Sans MS"/>
              <a:buNone/>
            </a:pPr>
            <a:r>
              <a:rPr lang="en-US" sz="11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	</a:t>
            </a:r>
            <a:endParaRPr sz="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12"/>
          <p:cNvSpPr txBox="1"/>
          <p:nvPr/>
        </p:nvSpPr>
        <p:spPr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12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4200">
              <a:solidFill>
                <a:schemeClr val="dk2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187" name="Google Shape;187;p12"/>
          <p:cNvSpPr txBox="1">
            <a:spLocks noGrp="1"/>
          </p:cNvSpPr>
          <p:nvPr>
            <p:ph type="body" idx="4294967295"/>
          </p:nvPr>
        </p:nvSpPr>
        <p:spPr>
          <a:xfrm>
            <a:off x="323528" y="2492897"/>
            <a:ext cx="8229600" cy="2880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Font typeface="Noto Sans Symbols"/>
              <a:buNone/>
            </a:pPr>
            <a:r>
              <a:rPr lang="en-US" sz="8000" b="1" i="0" u="none" strike="noStrike" cap="none">
                <a:solidFill>
                  <a:srgbClr val="381563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en-US" sz="5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	 </a:t>
            </a: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BIRDS can’t learn – Time out. 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15000"/>
              </a:lnSpc>
              <a:spcBef>
                <a:spcPts val="1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Work at reflection station. Complete work at playtime.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19075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endParaRPr sz="3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3"/>
          <p:cNvSpPr txBox="1"/>
          <p:nvPr/>
        </p:nvSpPr>
        <p:spPr>
          <a:xfrm rot="-960000">
            <a:off x="1168400" y="666750"/>
            <a:ext cx="4105275" cy="16732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alibri"/>
              <a:buNone/>
            </a:pPr>
            <a:r>
              <a:rPr lang="en-US" sz="7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B.I.R.D.S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13"/>
          <p:cNvSpPr txBox="1"/>
          <p:nvPr/>
        </p:nvSpPr>
        <p:spPr>
          <a:xfrm>
            <a:off x="1019175" y="609600"/>
            <a:ext cx="2028825" cy="4667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mic Sans MS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are </a:t>
            </a:r>
            <a:r>
              <a:rPr lang="en-US" sz="2200" b="0" i="0" u="sng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</a:t>
            </a:r>
            <a:r>
              <a:rPr lang="en-US" sz="2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…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4" name="Google Shape;194;p13"/>
          <p:cNvPicPr preferRelativeResize="0"/>
          <p:nvPr/>
        </p:nvPicPr>
        <p:blipFill rotWithShape="1">
          <a:blip r:embed="rId3">
            <a:alphaModFix/>
          </a:blip>
          <a:srcRect l="39109" t="18733" r="37754" b="35151"/>
          <a:stretch/>
        </p:blipFill>
        <p:spPr>
          <a:xfrm>
            <a:off x="7292975" y="3716337"/>
            <a:ext cx="1863725" cy="208915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3"/>
          <p:cNvSpPr txBox="1"/>
          <p:nvPr/>
        </p:nvSpPr>
        <p:spPr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13"/>
          <p:cNvSpPr txBox="1"/>
          <p:nvPr/>
        </p:nvSpPr>
        <p:spPr>
          <a:xfrm>
            <a:off x="152400" y="1196975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br>
              <a:rPr lang="en-US" sz="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omic Sans MS"/>
              <a:buNone/>
            </a:pPr>
            <a:r>
              <a:rPr lang="en-US" sz="11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	</a:t>
            </a:r>
            <a:endParaRPr sz="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13"/>
          <p:cNvSpPr txBox="1"/>
          <p:nvPr/>
        </p:nvSpPr>
        <p:spPr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13"/>
          <p:cNvSpPr txBox="1">
            <a:spLocks noGrp="1"/>
          </p:cNvSpPr>
          <p:nvPr>
            <p:ph type="body" idx="4294967295"/>
          </p:nvPr>
        </p:nvSpPr>
        <p:spPr>
          <a:xfrm>
            <a:off x="323528" y="2005667"/>
            <a:ext cx="8229600" cy="3514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01168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510"/>
              <a:buFont typeface="Noto Sans Symbols"/>
              <a:buNone/>
            </a:pPr>
            <a:r>
              <a:rPr lang="en-US" sz="5400" b="1" i="0" u="none" strike="noStrike" cap="none">
                <a:solidFill>
                  <a:srgbClr val="381563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en-US" sz="5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BIRDS can’t learn/aren’t safe – Move out. </a:t>
            </a:r>
            <a:endParaRPr/>
          </a:p>
          <a:p>
            <a:pPr marL="342900" marR="0" lvl="0" indent="-342900" algn="l" rtl="0">
              <a:lnSpc>
                <a:spcPct val="115000"/>
              </a:lnSpc>
              <a:spcBef>
                <a:spcPts val="1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Move to another classroom with a 15 minute timer. A phone call will be made home to parent/carers to explain that learning is being affected.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1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work at playtime and part of lunchtime Only re-enter the classroom after completing restoring 	your behaviour.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3"/>
          <p:cNvSpPr txBox="1"/>
          <p:nvPr/>
        </p:nvSpPr>
        <p:spPr>
          <a:xfrm>
            <a:off x="4146550" y="1416050"/>
            <a:ext cx="4845050" cy="104775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∙"/>
            </a:pPr>
            <a:r>
              <a:rPr lang="en-US" sz="1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Preventing the teacher from teaching 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∙"/>
            </a:pPr>
            <a:r>
              <a:rPr lang="en-US" sz="1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Preventing BIRDS from ‘growing their brains’.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0" name="Google Shape;200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5175" y="-3175"/>
            <a:ext cx="1574800" cy="139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37200" y="147637"/>
            <a:ext cx="1574800" cy="139065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14"/>
          <p:cNvSpPr txBox="1"/>
          <p:nvPr/>
        </p:nvSpPr>
        <p:spPr>
          <a:xfrm rot="-960000">
            <a:off x="1612900" y="609600"/>
            <a:ext cx="4105275" cy="16732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alibri"/>
              <a:buNone/>
            </a:pPr>
            <a:r>
              <a:rPr lang="en-US" sz="7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B.I.R.D.S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14"/>
          <p:cNvSpPr txBox="1"/>
          <p:nvPr/>
        </p:nvSpPr>
        <p:spPr>
          <a:xfrm>
            <a:off x="1019175" y="609600"/>
            <a:ext cx="2028825" cy="4667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mic Sans MS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are </a:t>
            </a:r>
            <a:r>
              <a:rPr lang="en-US" sz="2200" b="0" i="0" u="sng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</a:t>
            </a:r>
            <a:r>
              <a:rPr lang="en-US" sz="2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…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8" name="Google Shape;208;p14"/>
          <p:cNvPicPr preferRelativeResize="0"/>
          <p:nvPr/>
        </p:nvPicPr>
        <p:blipFill rotWithShape="1">
          <a:blip r:embed="rId4">
            <a:alphaModFix/>
          </a:blip>
          <a:srcRect l="39109" t="18733" r="37754" b="35151"/>
          <a:stretch/>
        </p:blipFill>
        <p:spPr>
          <a:xfrm>
            <a:off x="7058025" y="609600"/>
            <a:ext cx="1997075" cy="2238375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14"/>
          <p:cNvSpPr txBox="1"/>
          <p:nvPr/>
        </p:nvSpPr>
        <p:spPr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14"/>
          <p:cNvSpPr txBox="1"/>
          <p:nvPr/>
        </p:nvSpPr>
        <p:spPr>
          <a:xfrm>
            <a:off x="152400" y="1196975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br>
              <a:rPr lang="en-US" sz="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omic Sans MS"/>
              <a:buNone/>
            </a:pPr>
            <a:r>
              <a:rPr lang="en-US" sz="11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	</a:t>
            </a:r>
            <a:endParaRPr sz="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14"/>
          <p:cNvSpPr txBox="1"/>
          <p:nvPr/>
        </p:nvSpPr>
        <p:spPr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14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4200">
              <a:solidFill>
                <a:schemeClr val="dk2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213" name="Google Shape;213;p14"/>
          <p:cNvSpPr txBox="1">
            <a:spLocks noGrp="1"/>
          </p:cNvSpPr>
          <p:nvPr>
            <p:ph type="body" idx="4294967295"/>
          </p:nvPr>
        </p:nvSpPr>
        <p:spPr>
          <a:xfrm>
            <a:off x="457200" y="2708920"/>
            <a:ext cx="8229600" cy="3298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Font typeface="Noto Sans Symbols"/>
              <a:buNone/>
            </a:pPr>
            <a:r>
              <a:rPr lang="en-US" sz="8000" b="1" i="0" u="none" strike="noStrike" cap="none">
                <a:solidFill>
                  <a:srgbClr val="381563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en-US" sz="5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  </a:t>
            </a:r>
            <a:r>
              <a:rPr lang="en-US" sz="2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Urgent</a:t>
            </a: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changes need to be made. 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115000"/>
              </a:lnSpc>
              <a:spcBef>
                <a:spcPts val="1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Working with Assistant Headteacher. Parents/carers will be called into school to meet with AHT and child. 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115000"/>
              </a:lnSpc>
              <a:spcBef>
                <a:spcPts val="1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Playtime and lunchtime is isolated with AHT.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14"/>
          <p:cNvSpPr txBox="1"/>
          <p:nvPr/>
        </p:nvSpPr>
        <p:spPr>
          <a:xfrm>
            <a:off x="2228850" y="1787525"/>
            <a:ext cx="4829175" cy="150812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∙"/>
            </a:pPr>
            <a:r>
              <a:rPr lang="en-US" sz="20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Unkind words in or outside class. Unkind action in or out of class. Behaviour not in-line with BIRDS philosophy</a:t>
            </a:r>
            <a:r>
              <a:rPr lang="en-US" sz="11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37200" y="147637"/>
            <a:ext cx="1574800" cy="1390650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15"/>
          <p:cNvSpPr txBox="1"/>
          <p:nvPr/>
        </p:nvSpPr>
        <p:spPr>
          <a:xfrm rot="-960000">
            <a:off x="1612900" y="609600"/>
            <a:ext cx="4105275" cy="16732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alibri"/>
              <a:buNone/>
            </a:pPr>
            <a:r>
              <a:rPr lang="en-US" sz="7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B.I.R.D.S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15"/>
          <p:cNvSpPr txBox="1"/>
          <p:nvPr/>
        </p:nvSpPr>
        <p:spPr>
          <a:xfrm>
            <a:off x="1019175" y="609600"/>
            <a:ext cx="2028825" cy="4667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mic Sans MS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are </a:t>
            </a:r>
            <a:r>
              <a:rPr lang="en-US" sz="2200" b="0" i="0" u="sng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</a:t>
            </a:r>
            <a:r>
              <a:rPr lang="en-US" sz="2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…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2" name="Google Shape;222;p15"/>
          <p:cNvPicPr preferRelativeResize="0"/>
          <p:nvPr/>
        </p:nvPicPr>
        <p:blipFill rotWithShape="1">
          <a:blip r:embed="rId4">
            <a:alphaModFix/>
          </a:blip>
          <a:srcRect l="39109" t="18733" r="37754" b="35151"/>
          <a:stretch/>
        </p:blipFill>
        <p:spPr>
          <a:xfrm>
            <a:off x="7058025" y="609600"/>
            <a:ext cx="1997075" cy="2238375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15"/>
          <p:cNvSpPr txBox="1"/>
          <p:nvPr/>
        </p:nvSpPr>
        <p:spPr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15"/>
          <p:cNvSpPr txBox="1"/>
          <p:nvPr/>
        </p:nvSpPr>
        <p:spPr>
          <a:xfrm>
            <a:off x="152400" y="1196975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br>
              <a:rPr lang="en-US" sz="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omic Sans MS"/>
              <a:buNone/>
            </a:pPr>
            <a:r>
              <a:rPr lang="en-US" sz="11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	</a:t>
            </a:r>
            <a:endParaRPr sz="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15"/>
          <p:cNvSpPr txBox="1"/>
          <p:nvPr/>
        </p:nvSpPr>
        <p:spPr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4200">
              <a:solidFill>
                <a:schemeClr val="dk2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227" name="Google Shape;227;p15"/>
          <p:cNvSpPr txBox="1">
            <a:spLocks noGrp="1"/>
          </p:cNvSpPr>
          <p:nvPr>
            <p:ph type="body" idx="4294967295"/>
          </p:nvPr>
        </p:nvSpPr>
        <p:spPr>
          <a:xfrm>
            <a:off x="609600" y="321297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Font typeface="Noto Sans Symbols"/>
              <a:buNone/>
            </a:pPr>
            <a:r>
              <a:rPr lang="en-US" sz="8000" b="1" i="0" u="none" strike="noStrike" cap="none">
                <a:solidFill>
                  <a:srgbClr val="381563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en-US" sz="5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r>
              <a:rPr lang="en-US" sz="2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Reported</a:t>
            </a: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behaviour 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15000"/>
              </a:lnSpc>
              <a:spcBef>
                <a:spcPts val="1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Sent to Deputy/Headteacher.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15000"/>
              </a:lnSpc>
              <a:spcBef>
                <a:spcPts val="1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■"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Reported via internal or external exclusion.</a:t>
            </a:r>
            <a:endParaRPr/>
          </a:p>
          <a:p>
            <a:pPr marL="342900" marR="0" lvl="0" indent="-219075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endParaRPr sz="3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15"/>
          <p:cNvSpPr txBox="1"/>
          <p:nvPr/>
        </p:nvSpPr>
        <p:spPr>
          <a:xfrm>
            <a:off x="1463675" y="2005012"/>
            <a:ext cx="6492875" cy="168592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∙"/>
            </a:pPr>
            <a:r>
              <a:rPr lang="en-US" sz="1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Deliberately working against school expectations: 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lang="en-US" sz="1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fighting 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lang="en-US" sz="1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bullying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lang="en-US" sz="1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swearing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lang="en-US" sz="1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damaging school property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5"/>
          <p:cNvSpPr/>
          <p:nvPr/>
        </p:nvSpPr>
        <p:spPr>
          <a:xfrm>
            <a:off x="5867400" y="2636837"/>
            <a:ext cx="3187700" cy="1800225"/>
          </a:xfrm>
          <a:prstGeom prst="triangle">
            <a:avLst>
              <a:gd name="adj" fmla="val 10631"/>
            </a:avLst>
          </a:prstGeom>
          <a:solidFill>
            <a:schemeClr val="accent1"/>
          </a:solidFill>
          <a:ln w="25400" cap="flat" cmpd="sng">
            <a:solidFill>
              <a:srgbClr val="956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internals  only in one term.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Then external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6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Garamond"/>
              <a:buNone/>
            </a:pP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Our new field of study is …..</a:t>
            </a:r>
            <a:endParaRPr/>
          </a:p>
        </p:txBody>
      </p:sp>
      <p:sp>
        <p:nvSpPr>
          <p:cNvPr id="235" name="Google Shape;235;p16"/>
          <p:cNvSpPr txBox="1">
            <a:spLocks noGrp="1"/>
          </p:cNvSpPr>
          <p:nvPr>
            <p:ph type="body" idx="1"/>
          </p:nvPr>
        </p:nvSpPr>
        <p:spPr>
          <a:xfrm>
            <a:off x="457200" y="979173"/>
            <a:ext cx="8229600" cy="52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None/>
            </a:pPr>
            <a:r>
              <a:rPr lang="en-US" sz="2400"/>
              <a:t>Swords and Settlers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! This one is fabulous!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Our learning will include:</a:t>
            </a:r>
            <a:endParaRPr/>
          </a:p>
          <a:p>
            <a:pPr marL="0" marR="0" lvl="0" indent="-9906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/>
              <a:t>The invasion of Britain during the period AD410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marL="0" marR="0" lvl="0" indent="-9906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will focus our learning on</a:t>
            </a:r>
            <a:r>
              <a:rPr lang="en-US" sz="2400"/>
              <a:t> the significant events of the early middle ages, Anglo-Saxon invasion, everyday life, the first invasion, the first viking landing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0" marR="0" lvl="0" indent="-9906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Study </a:t>
            </a:r>
            <a:r>
              <a:rPr lang="en-US" sz="2400"/>
              <a:t>the location of the countries and how the geographical features affected how and where they invaded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0" marR="0" lvl="0" indent="-9906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/>
              <a:t>Building our skills and knowledge on map reading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0" marR="0" lvl="0" indent="-9906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are hoping to arrange an </a:t>
            </a:r>
            <a:r>
              <a:rPr lang="en-US" sz="2400"/>
              <a:t>immersive experience with a historical workshop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to support the children’s learning.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7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Garamond"/>
              <a:buNone/>
            </a:pP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How you can help</a:t>
            </a:r>
            <a:endParaRPr/>
          </a:p>
        </p:txBody>
      </p:sp>
      <p:sp>
        <p:nvSpPr>
          <p:cNvPr id="241" name="Google Shape;241;p17"/>
          <p:cNvSpPr txBox="1">
            <a:spLocks noGrp="1"/>
          </p:cNvSpPr>
          <p:nvPr>
            <p:ph type="body" idx="1"/>
          </p:nvPr>
        </p:nvSpPr>
        <p:spPr>
          <a:xfrm>
            <a:off x="457200" y="1385887"/>
            <a:ext cx="8229600" cy="5078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Each week homework will be set on </a:t>
            </a:r>
            <a:r>
              <a:rPr lang="en-US" sz="2400"/>
              <a:t>My Maths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work will be set on Friday and is due to be turned in by the following Friday.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There will be a Maths activity and a Phonics / English activity set each week.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tasks are designed to reinforce your child’s learning in school.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Tasks should be turned in on Google Classroom.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560"/>
              <a:buFont typeface="Noto Sans Symbols"/>
              <a:buChar char="■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Children can use their homework jotters at home but these do not need to be handed in.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8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Garamond"/>
              <a:buNone/>
            </a:pP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Daily Routines and Expectations</a:t>
            </a:r>
            <a:endParaRPr/>
          </a:p>
        </p:txBody>
      </p:sp>
      <p:sp>
        <p:nvSpPr>
          <p:cNvPr id="247" name="Google Shape;247;p18"/>
          <p:cNvSpPr txBox="1">
            <a:spLocks noGrp="1"/>
          </p:cNvSpPr>
          <p:nvPr>
            <p:ph type="body" idx="1"/>
          </p:nvPr>
        </p:nvSpPr>
        <p:spPr>
          <a:xfrm>
            <a:off x="469900" y="1052512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 kit – Black shorts or joggers, T-shirt in the colour of their house, trainers, socks. I will let you know the PE days as soon as I can.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Homework – to be set on Friday each week on </a:t>
            </a:r>
            <a:r>
              <a:rPr lang="en-US" sz="2800"/>
              <a:t>My Maths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turned in by the following Friday.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Daily Learning kit – A pack with essential equipment provided by us which your child is then responsible for.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Daily Reading at home – home/school reading diary.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9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Garamond"/>
              <a:buNone/>
            </a:pP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Thank you for coming! </a:t>
            </a:r>
            <a:endParaRPr/>
          </a:p>
        </p:txBody>
      </p:sp>
      <p:sp>
        <p:nvSpPr>
          <p:cNvPr id="253" name="Google Shape;253;p1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 will be available with an ‘open door’ policy to address any concerns immediately.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endParaRPr sz="3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 if there are any issues at all, please email the school and we will contact you as soon as possible.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endParaRPr sz="3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50"/>
              <a:buFont typeface="Noto Sans Symbols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dl@thomashickman.bucks.sch.uk</a:t>
            </a:r>
            <a:r>
              <a:rPr lang="en-US"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0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Garamond"/>
              <a:buNone/>
            </a:pPr>
            <a:r>
              <a:rPr lang="en-US" sz="4200" b="0" i="0" u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rPr>
              <a:t>See you in September to continue our journey to success …</a:t>
            </a:r>
            <a:endParaRPr/>
          </a:p>
        </p:txBody>
      </p:sp>
      <p:pic>
        <p:nvPicPr>
          <p:cNvPr id="259" name="Google Shape;259;p2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059112" y="2133600"/>
            <a:ext cx="3317875" cy="292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1087</Words>
  <Application>Microsoft Office PowerPoint</Application>
  <PresentationFormat>On-screen Show (4:3)</PresentationFormat>
  <Paragraphs>106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Noto Sans Symbols</vt:lpstr>
      <vt:lpstr>Arial</vt:lpstr>
      <vt:lpstr>Calibri</vt:lpstr>
      <vt:lpstr>Garamond</vt:lpstr>
      <vt:lpstr>Comic Sans MS</vt:lpstr>
      <vt:lpstr>Edge</vt:lpstr>
      <vt:lpstr>PowerPoint Presentation</vt:lpstr>
      <vt:lpstr>Welcome to Year 4!</vt:lpstr>
      <vt:lpstr>Who am I? Where did I come from? What am I doing here?</vt:lpstr>
      <vt:lpstr>Welcome to Year 4!</vt:lpstr>
      <vt:lpstr>Who am I? Where did I come from? What am I doing here?</vt:lpstr>
      <vt:lpstr>Why your children are important to us.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Our new field of study is …..</vt:lpstr>
      <vt:lpstr>How you can help</vt:lpstr>
      <vt:lpstr>Daily Routines and Expectations</vt:lpstr>
      <vt:lpstr>Thank you for coming! </vt:lpstr>
      <vt:lpstr>See you in September to continue our journey to success 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jason</dc:creator>
  <cp:lastModifiedBy>Joanne Lyons</cp:lastModifiedBy>
  <cp:revision>1</cp:revision>
  <dcterms:created xsi:type="dcterms:W3CDTF">2012-10-13T08:50:45Z</dcterms:created>
  <dcterms:modified xsi:type="dcterms:W3CDTF">2025-08-05T16:11:18Z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7</vt:i4>
  </property>
</Properties>
</file>