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83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2" r:id="rId13"/>
    <p:sldId id="273" r:id="rId14"/>
    <p:sldId id="275" r:id="rId15"/>
    <p:sldId id="276" r:id="rId16"/>
    <p:sldId id="277" r:id="rId17"/>
    <p:sldId id="278" r:id="rId18"/>
    <p:sldId id="282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KG Primary Penmanship" panose="020B0604020202020204" charset="0"/>
      <p:regular r:id="rId24"/>
    </p:embeddedFont>
    <p:embeddedFont>
      <p:font typeface="Luckiest Guy" panose="020B0604020202020204" charset="0"/>
      <p:regular r:id="rId25"/>
    </p:embeddedFont>
    <p:embeddedFont>
      <p:font typeface="Lulu Font TH" panose="020B0604020202020204" charset="-34"/>
      <p:regular r:id="rId26"/>
    </p:embeddedFont>
    <p:embeddedFont>
      <p:font typeface="Poppins" panose="020B0604020202020204" charset="0"/>
      <p:regular r:id="rId27"/>
    </p:embeddedFont>
    <p:embeddedFont>
      <p:font typeface="Poppins Medium" panose="020B0604020202020204" charset="0"/>
      <p:regular r:id="rId28"/>
    </p:embeddedFont>
    <p:embeddedFont>
      <p:font typeface="Poppins Semi-Bold" panose="020B0604020202020204" charset="0"/>
      <p:regular r:id="rId29"/>
    </p:embeddedFont>
    <p:embeddedFont>
      <p:font typeface="SassoonPrimaryInfant" pitchFamily="2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3" d="100"/>
          <a:sy n="53" d="100"/>
        </p:scale>
        <p:origin x="80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jpeg"/><Relationship Id="rId3" Type="http://schemas.openxmlformats.org/officeDocument/2006/relationships/image" Target="../media/image19.svg"/><Relationship Id="rId7" Type="http://schemas.openxmlformats.org/officeDocument/2006/relationships/image" Target="../media/image21.sv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6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3.svg"/><Relationship Id="rId5" Type="http://schemas.openxmlformats.org/officeDocument/2006/relationships/image" Target="../media/image9.svg"/><Relationship Id="rId15" Type="http://schemas.openxmlformats.org/officeDocument/2006/relationships/image" Target="../media/image27.jpe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23.svg"/><Relationship Id="rId1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svg"/><Relationship Id="rId7" Type="http://schemas.openxmlformats.org/officeDocument/2006/relationships/image" Target="../media/image21.sv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3.svg"/><Relationship Id="rId5" Type="http://schemas.openxmlformats.org/officeDocument/2006/relationships/image" Target="../media/image9.sv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2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30.svg"/><Relationship Id="rId7" Type="http://schemas.openxmlformats.org/officeDocument/2006/relationships/image" Target="../media/image9.svg"/><Relationship Id="rId12" Type="http://schemas.openxmlformats.org/officeDocument/2006/relationships/image" Target="../media/image2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34.svg"/><Relationship Id="rId5" Type="http://schemas.openxmlformats.org/officeDocument/2006/relationships/image" Target="../media/image32.svg"/><Relationship Id="rId10" Type="http://schemas.openxmlformats.org/officeDocument/2006/relationships/image" Target="../media/image33.png"/><Relationship Id="rId4" Type="http://schemas.openxmlformats.org/officeDocument/2006/relationships/image" Target="../media/image31.png"/><Relationship Id="rId9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svg"/><Relationship Id="rId7" Type="http://schemas.openxmlformats.org/officeDocument/2006/relationships/image" Target="../media/image13.svg"/><Relationship Id="rId12" Type="http://schemas.openxmlformats.org/officeDocument/2006/relationships/image" Target="../media/image2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35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37.svg"/><Relationship Id="rId10" Type="http://schemas.openxmlformats.org/officeDocument/2006/relationships/image" Target="../media/image39.png"/><Relationship Id="rId4" Type="http://schemas.openxmlformats.org/officeDocument/2006/relationships/image" Target="../media/image36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6.png"/><Relationship Id="rId3" Type="http://schemas.openxmlformats.org/officeDocument/2006/relationships/image" Target="../media/image13.svg"/><Relationship Id="rId7" Type="http://schemas.openxmlformats.org/officeDocument/2006/relationships/image" Target="../media/image9.svg"/><Relationship Id="rId12" Type="http://schemas.openxmlformats.org/officeDocument/2006/relationships/image" Target="../media/image45.png"/><Relationship Id="rId2" Type="http://schemas.openxmlformats.org/officeDocument/2006/relationships/image" Target="../media/image12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4.png"/><Relationship Id="rId5" Type="http://schemas.openxmlformats.org/officeDocument/2006/relationships/image" Target="../media/image41.sv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40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7" Type="http://schemas.openxmlformats.org/officeDocument/2006/relationships/image" Target="../media/image23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58.png"/><Relationship Id="rId3" Type="http://schemas.openxmlformats.org/officeDocument/2006/relationships/image" Target="../media/image54.svg"/><Relationship Id="rId7" Type="http://schemas.openxmlformats.org/officeDocument/2006/relationships/image" Target="../media/image23.svg"/><Relationship Id="rId12" Type="http://schemas.openxmlformats.org/officeDocument/2006/relationships/image" Target="../media/image57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56.jpeg"/><Relationship Id="rId5" Type="http://schemas.openxmlformats.org/officeDocument/2006/relationships/image" Target="../media/image9.svg"/><Relationship Id="rId10" Type="http://schemas.openxmlformats.org/officeDocument/2006/relationships/image" Target="../media/image55.jpe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helicopterstories.co.uk/" TargetMode="External"/><Relationship Id="rId3" Type="http://schemas.openxmlformats.org/officeDocument/2006/relationships/image" Target="../media/image60.svg"/><Relationship Id="rId7" Type="http://schemas.openxmlformats.org/officeDocument/2006/relationships/image" Target="../media/image62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6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68.png"/><Relationship Id="rId3" Type="http://schemas.openxmlformats.org/officeDocument/2006/relationships/image" Target="../media/image30.svg"/><Relationship Id="rId7" Type="http://schemas.openxmlformats.org/officeDocument/2006/relationships/image" Target="../media/image13.svg"/><Relationship Id="rId12" Type="http://schemas.openxmlformats.org/officeDocument/2006/relationships/image" Target="../media/image6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66.svg"/><Relationship Id="rId5" Type="http://schemas.openxmlformats.org/officeDocument/2006/relationships/image" Target="../media/image9.svg"/><Relationship Id="rId10" Type="http://schemas.openxmlformats.org/officeDocument/2006/relationships/image" Target="../media/image65.png"/><Relationship Id="rId4" Type="http://schemas.openxmlformats.org/officeDocument/2006/relationships/image" Target="../media/image8.png"/><Relationship Id="rId9" Type="http://schemas.openxmlformats.org/officeDocument/2006/relationships/image" Target="../media/image2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72.png"/><Relationship Id="rId3" Type="http://schemas.openxmlformats.org/officeDocument/2006/relationships/image" Target="../media/image30.svg"/><Relationship Id="rId7" Type="http://schemas.openxmlformats.org/officeDocument/2006/relationships/image" Target="../media/image9.svg"/><Relationship Id="rId12" Type="http://schemas.openxmlformats.org/officeDocument/2006/relationships/image" Target="../media/image7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1.svg"/><Relationship Id="rId5" Type="http://schemas.openxmlformats.org/officeDocument/2006/relationships/image" Target="../media/image70.svg"/><Relationship Id="rId10" Type="http://schemas.openxmlformats.org/officeDocument/2006/relationships/image" Target="../media/image40.png"/><Relationship Id="rId4" Type="http://schemas.openxmlformats.org/officeDocument/2006/relationships/image" Target="../media/image69.png"/><Relationship Id="rId9" Type="http://schemas.openxmlformats.org/officeDocument/2006/relationships/image" Target="../media/image13.svg"/><Relationship Id="rId14" Type="http://schemas.openxmlformats.org/officeDocument/2006/relationships/image" Target="../media/image7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13.svg"/><Relationship Id="rId3" Type="http://schemas.openxmlformats.org/officeDocument/2006/relationships/image" Target="../media/image75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3.svg"/><Relationship Id="rId5" Type="http://schemas.openxmlformats.org/officeDocument/2006/relationships/image" Target="../media/image77.svg"/><Relationship Id="rId10" Type="http://schemas.openxmlformats.org/officeDocument/2006/relationships/image" Target="../media/image22.png"/><Relationship Id="rId4" Type="http://schemas.openxmlformats.org/officeDocument/2006/relationships/image" Target="../media/image76.png"/><Relationship Id="rId9" Type="http://schemas.openxmlformats.org/officeDocument/2006/relationships/image" Target="../media/image79.svg"/><Relationship Id="rId1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75.svg"/><Relationship Id="rId7" Type="http://schemas.openxmlformats.org/officeDocument/2006/relationships/image" Target="../media/image81.sv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11" Type="http://schemas.openxmlformats.org/officeDocument/2006/relationships/image" Target="../media/image82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34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84.svg"/><Relationship Id="rId7" Type="http://schemas.openxmlformats.org/officeDocument/2006/relationships/image" Target="../media/image8.png"/><Relationship Id="rId12" Type="http://schemas.openxmlformats.org/officeDocument/2006/relationships/image" Target="../media/image41.sv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11" Type="http://schemas.openxmlformats.org/officeDocument/2006/relationships/image" Target="../media/image40.png"/><Relationship Id="rId5" Type="http://schemas.openxmlformats.org/officeDocument/2006/relationships/image" Target="../media/image86.svg"/><Relationship Id="rId10" Type="http://schemas.openxmlformats.org/officeDocument/2006/relationships/image" Target="../media/image89.svg"/><Relationship Id="rId4" Type="http://schemas.openxmlformats.org/officeDocument/2006/relationships/image" Target="../media/image85.png"/><Relationship Id="rId9" Type="http://schemas.openxmlformats.org/officeDocument/2006/relationships/image" Target="../media/image88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2233" y="1573104"/>
            <a:ext cx="14163533" cy="6940131"/>
          </a:xfrm>
          <a:custGeom>
            <a:avLst/>
            <a:gdLst/>
            <a:ahLst/>
            <a:cxnLst/>
            <a:rect l="l" t="t" r="r" b="b"/>
            <a:pathLst>
              <a:path w="14163533" h="6940131">
                <a:moveTo>
                  <a:pt x="0" y="0"/>
                </a:moveTo>
                <a:lnTo>
                  <a:pt x="14163534" y="0"/>
                </a:lnTo>
                <a:lnTo>
                  <a:pt x="14163534" y="6940131"/>
                </a:lnTo>
                <a:lnTo>
                  <a:pt x="0" y="694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GB" dirty="0"/>
              <a:t>W</a:t>
            </a:r>
          </a:p>
        </p:txBody>
      </p:sp>
      <p:sp>
        <p:nvSpPr>
          <p:cNvPr id="4" name="Freeform 4"/>
          <p:cNvSpPr/>
          <p:nvPr/>
        </p:nvSpPr>
        <p:spPr>
          <a:xfrm>
            <a:off x="4735971" y="1436880"/>
            <a:ext cx="8816056" cy="3074600"/>
          </a:xfrm>
          <a:custGeom>
            <a:avLst/>
            <a:gdLst/>
            <a:ahLst/>
            <a:cxnLst/>
            <a:rect l="l" t="t" r="r" b="b"/>
            <a:pathLst>
              <a:path w="8816056" h="3074600">
                <a:moveTo>
                  <a:pt x="0" y="0"/>
                </a:moveTo>
                <a:lnTo>
                  <a:pt x="8816056" y="0"/>
                </a:lnTo>
                <a:lnTo>
                  <a:pt x="8816056" y="3074600"/>
                </a:lnTo>
                <a:lnTo>
                  <a:pt x="0" y="307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191037">
            <a:off x="12752989" y="44844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3746314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502092" y="4476196"/>
            <a:ext cx="12828377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8800" dirty="0">
                <a:solidFill>
                  <a:srgbClr val="000000"/>
                </a:solidFill>
                <a:latin typeface="Luckiest Guy"/>
              </a:rPr>
              <a:t>Welcome to Muddy Ducks PRESCHOOL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85868" y="6140201"/>
            <a:ext cx="10516264" cy="1325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  <a:p>
            <a:pPr algn="ctr">
              <a:lnSpc>
                <a:spcPts val="5216"/>
              </a:lnSpc>
            </a:pPr>
            <a:endParaRPr lang="en-US" sz="3726" dirty="0">
              <a:solidFill>
                <a:srgbClr val="000000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191037">
            <a:off x="14326093" y="212476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32917" y="6662520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3409" y="3939586"/>
            <a:ext cx="13467436" cy="3386692"/>
          </a:xfrm>
          <a:custGeom>
            <a:avLst/>
            <a:gdLst/>
            <a:ahLst/>
            <a:cxnLst/>
            <a:rect l="l" t="t" r="r" b="b"/>
            <a:pathLst>
              <a:path w="13467436" h="3386692">
                <a:moveTo>
                  <a:pt x="0" y="0"/>
                </a:moveTo>
                <a:lnTo>
                  <a:pt x="13467436" y="0"/>
                </a:lnTo>
                <a:lnTo>
                  <a:pt x="13467436" y="3386692"/>
                </a:lnTo>
                <a:lnTo>
                  <a:pt x="0" y="33866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429" b="-42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62776" y="3761478"/>
            <a:ext cx="4426591" cy="4873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	Nursery Room Lead   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763095" y="7646015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182475" y="3246833"/>
            <a:ext cx="534352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Karen </a:t>
            </a: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saunders</a:t>
            </a: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2763095" y="6980425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Mukti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</a:t>
            </a: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parmar</a:t>
            </a:r>
            <a:endParaRPr lang="en-US" sz="5029" dirty="0">
              <a:solidFill>
                <a:srgbClr val="000000"/>
              </a:solidFill>
              <a:latin typeface="Luckiest Guy"/>
            </a:endParaRPr>
          </a:p>
        </p:txBody>
      </p:sp>
      <p:sp>
        <p:nvSpPr>
          <p:cNvPr id="7" name="Freeform 7"/>
          <p:cNvSpPr/>
          <p:nvPr/>
        </p:nvSpPr>
        <p:spPr>
          <a:xfrm rot="-1919358">
            <a:off x="5808341" y="3152646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347119" flipH="1" flipV="1">
            <a:off x="14259059" y="-2181835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61986" y="3122855"/>
            <a:ext cx="586796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Liane Cameron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152921" y="400219"/>
            <a:ext cx="9753520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OUR Nursery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20037" y="3905225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77667" y="9182100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113708" y="12844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pic>
        <p:nvPicPr>
          <p:cNvPr id="1028" name="Picture 4" descr="https://www.thomashickmanschool.com/_site/data/files/images/staff-profiles/91E263BC41230B1F70BB6DCC85F3CA8C.jpg">
            <a:extLst>
              <a:ext uri="{FF2B5EF4-FFF2-40B4-BE49-F238E27FC236}">
                <a16:creationId xmlns:a16="http://schemas.microsoft.com/office/drawing/2014/main" id="{F8238347-7ECC-4F61-A720-676A75AF0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257" y="2877599"/>
            <a:ext cx="2132964" cy="2742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thomashickmanschool.com/_site/data/files/images/staff-profiles/111E44CA3BF111D0ABF5A94CC425E075.jpg">
            <a:extLst>
              <a:ext uri="{FF2B5EF4-FFF2-40B4-BE49-F238E27FC236}">
                <a16:creationId xmlns:a16="http://schemas.microsoft.com/office/drawing/2014/main" id="{9E6D88C4-0718-4955-9758-D45101C7D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9255" y="3246833"/>
            <a:ext cx="2132965" cy="2742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www.thomashickmanschool.com/_site/data/files/images/staff-profiles/220D5C8600D3D491172A4036C023860A.jpg">
            <a:extLst>
              <a:ext uri="{FF2B5EF4-FFF2-40B4-BE49-F238E27FC236}">
                <a16:creationId xmlns:a16="http://schemas.microsoft.com/office/drawing/2014/main" id="{BFBE4AF2-7725-4ED6-A57A-276F3FA21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929" y="6637402"/>
            <a:ext cx="2207331" cy="283799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s://www.thomashickmanschool.com/_site/data/files/images/staff-profiles/AEDBC3F04067BD45B9F8D262F9E2FC91.jpg">
            <a:extLst>
              <a:ext uri="{FF2B5EF4-FFF2-40B4-BE49-F238E27FC236}">
                <a16:creationId xmlns:a16="http://schemas.microsoft.com/office/drawing/2014/main" id="{24934EE5-5557-40E9-B952-446F63581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859" y="6904225"/>
            <a:ext cx="2109760" cy="271254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9ADE94-4B35-40A5-A49F-C9F9F19FC1F3}"/>
              </a:ext>
            </a:extLst>
          </p:cNvPr>
          <p:cNvSpPr/>
          <p:nvPr/>
        </p:nvSpPr>
        <p:spPr>
          <a:xfrm>
            <a:off x="2379751" y="8149286"/>
            <a:ext cx="3709615" cy="747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431"/>
              </a:lnSpc>
            </a:pPr>
            <a:r>
              <a:rPr lang="en-US" sz="4400" dirty="0">
                <a:solidFill>
                  <a:srgbClr val="000000"/>
                </a:solidFill>
                <a:latin typeface="Luckiest Guy"/>
              </a:rPr>
              <a:t>SAJEE GOMES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62776" y="3761478"/>
            <a:ext cx="4426591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182475" y="3246833"/>
            <a:ext cx="534352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Sam Pinto</a:t>
            </a:r>
          </a:p>
        </p:txBody>
      </p:sp>
      <p:sp>
        <p:nvSpPr>
          <p:cNvPr id="7" name="Freeform 7"/>
          <p:cNvSpPr/>
          <p:nvPr/>
        </p:nvSpPr>
        <p:spPr>
          <a:xfrm rot="-1919358">
            <a:off x="5580907" y="3017199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3347119" flipH="1" flipV="1">
            <a:off x="13660831" y="-1709548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61986" y="3122855"/>
            <a:ext cx="5867963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Liam Powell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152921" y="400219"/>
            <a:ext cx="9753520" cy="2410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OUR Nursery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20037" y="3905225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61986" y="8524399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 err="1">
                <a:solidFill>
                  <a:srgbClr val="000000"/>
                </a:solidFill>
                <a:latin typeface="Luckiest Guy"/>
              </a:rPr>
              <a:t>Sumaira</a:t>
            </a:r>
            <a:r>
              <a:rPr lang="en-US" sz="5029" dirty="0">
                <a:solidFill>
                  <a:srgbClr val="000000"/>
                </a:solidFill>
                <a:latin typeface="Luckiest Guy"/>
              </a:rPr>
              <a:t> Khan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77667" y="9182100"/>
            <a:ext cx="4352283" cy="462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Keyworker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113708" y="12844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645873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9876" y="4508181"/>
            <a:ext cx="3208800" cy="3227011"/>
          </a:xfrm>
          <a:custGeom>
            <a:avLst/>
            <a:gdLst/>
            <a:ahLst/>
            <a:cxnLst/>
            <a:rect l="l" t="t" r="r" b="b"/>
            <a:pathLst>
              <a:path w="3208800" h="3227011">
                <a:moveTo>
                  <a:pt x="0" y="0"/>
                </a:moveTo>
                <a:lnTo>
                  <a:pt x="3208800" y="0"/>
                </a:lnTo>
                <a:lnTo>
                  <a:pt x="3208800" y="3227011"/>
                </a:lnTo>
                <a:lnTo>
                  <a:pt x="0" y="32270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24979" y="730350"/>
            <a:ext cx="15260671" cy="332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OUR SCHOOL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VALUES…   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                        we are THS B.I.R.D.S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9352" y="-133859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8684" y="4903972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1029" y="4126088"/>
            <a:ext cx="4354914" cy="4250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B- Brave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I - Inspire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R- Respectful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D- Determined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S- Scholarly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261872" y="5845141"/>
            <a:ext cx="4354118" cy="3780102"/>
          </a:xfrm>
          <a:custGeom>
            <a:avLst/>
            <a:gdLst/>
            <a:ahLst/>
            <a:cxnLst/>
            <a:rect l="l" t="t" r="r" b="b"/>
            <a:pathLst>
              <a:path w="4354118" h="3780102">
                <a:moveTo>
                  <a:pt x="0" y="0"/>
                </a:moveTo>
                <a:lnTo>
                  <a:pt x="4354118" y="0"/>
                </a:lnTo>
                <a:lnTo>
                  <a:pt x="4354118" y="3780103"/>
                </a:lnTo>
                <a:lnTo>
                  <a:pt x="0" y="378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84643" y="48161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47300" y="886883"/>
            <a:ext cx="15260671" cy="113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HAND ON HEART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536694" y="-94530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76412" y="7358428"/>
            <a:ext cx="2767050" cy="2402262"/>
          </a:xfrm>
          <a:custGeom>
            <a:avLst/>
            <a:gdLst/>
            <a:ahLst/>
            <a:cxnLst/>
            <a:rect l="l" t="t" r="r" b="b"/>
            <a:pathLst>
              <a:path w="2767050" h="2402262">
                <a:moveTo>
                  <a:pt x="0" y="0"/>
                </a:moveTo>
                <a:lnTo>
                  <a:pt x="2767050" y="0"/>
                </a:lnTo>
                <a:lnTo>
                  <a:pt x="2767050" y="2402261"/>
                </a:lnTo>
                <a:lnTo>
                  <a:pt x="0" y="2402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2467" y="4589812"/>
            <a:ext cx="3129732" cy="2384558"/>
          </a:xfrm>
          <a:custGeom>
            <a:avLst/>
            <a:gdLst/>
            <a:ahLst/>
            <a:cxnLst/>
            <a:rect l="l" t="t" r="r" b="b"/>
            <a:pathLst>
              <a:path w="3129732" h="2384558">
                <a:moveTo>
                  <a:pt x="0" y="0"/>
                </a:moveTo>
                <a:lnTo>
                  <a:pt x="3129732" y="0"/>
                </a:lnTo>
                <a:lnTo>
                  <a:pt x="3129732" y="2384558"/>
                </a:lnTo>
                <a:lnTo>
                  <a:pt x="0" y="23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02984">
            <a:off x="15527156" y="1568238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272199" y="2709753"/>
            <a:ext cx="10097843" cy="683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2"/>
              </a:lnSpc>
            </a:pPr>
            <a:endParaRPr/>
          </a:p>
          <a:p>
            <a:pPr algn="l">
              <a:lnSpc>
                <a:spcPts val="4502"/>
              </a:lnSpc>
              <a:spcBef>
                <a:spcPct val="0"/>
              </a:spcBef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 Therefore, staff work tirelessly to: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Understand a child’s ‘story’ – what’s happened to them in their little lives so far, not ‘what’s wrong with them’?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Develop secure attachments with the children in their care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Ensure that children are kept safe, are seen and soothed and that they feel secure.  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Help children to understand how the 3 main areas of the brain work to support their emotional literacy, co-regulation and, ultimately, work towards self-regulation all of which are far more challenging for a child with ACES.</a:t>
            </a:r>
          </a:p>
          <a:p>
            <a:pPr algn="l">
              <a:lnSpc>
                <a:spcPts val="4502"/>
              </a:lnSpc>
            </a:pPr>
            <a:endParaRPr lang="en-US" sz="3216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992460" y="1824773"/>
            <a:ext cx="8892183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KG Primary Penmanship"/>
              </a:rPr>
              <a:t>Hand on Heart underpins our approach to managing behaviour at THS.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 flipV="1">
            <a:off x="11244292" y="562801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2999" y="-24435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72974" y="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08766" y="2651816"/>
            <a:ext cx="8549662" cy="427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 There are ‘No Outsiders’ at Thomas Hickman School because everyone is included: everyone is welcome and all difference is celebrated.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This is fundamental to our school ethos and permeates all that we do at THS.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516824" y="7481228"/>
            <a:ext cx="3077235" cy="2671555"/>
          </a:xfrm>
          <a:custGeom>
            <a:avLst/>
            <a:gdLst/>
            <a:ahLst/>
            <a:cxnLst/>
            <a:rect l="l" t="t" r="r" b="b"/>
            <a:pathLst>
              <a:path w="3077235" h="2671555">
                <a:moveTo>
                  <a:pt x="0" y="0"/>
                </a:moveTo>
                <a:lnTo>
                  <a:pt x="3077235" y="0"/>
                </a:lnTo>
                <a:lnTo>
                  <a:pt x="3077235" y="2671555"/>
                </a:lnTo>
                <a:lnTo>
                  <a:pt x="0" y="26715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92039" y="2737541"/>
            <a:ext cx="4351351" cy="435135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E0F3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41207" y="4421634"/>
            <a:ext cx="5053013" cy="983166"/>
          </a:xfrm>
          <a:custGeom>
            <a:avLst/>
            <a:gdLst/>
            <a:ahLst/>
            <a:cxnLst/>
            <a:rect l="l" t="t" r="r" b="b"/>
            <a:pathLst>
              <a:path w="5053013" h="983166">
                <a:moveTo>
                  <a:pt x="0" y="0"/>
                </a:moveTo>
                <a:lnTo>
                  <a:pt x="5053014" y="0"/>
                </a:lnTo>
                <a:lnTo>
                  <a:pt x="5053014" y="983165"/>
                </a:lnTo>
                <a:lnTo>
                  <a:pt x="0" y="9831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61996" y="7088892"/>
            <a:ext cx="3863690" cy="3993478"/>
          </a:xfrm>
          <a:custGeom>
            <a:avLst/>
            <a:gdLst/>
            <a:ahLst/>
            <a:cxnLst/>
            <a:rect l="l" t="t" r="r" b="b"/>
            <a:pathLst>
              <a:path w="3863690" h="3993478">
                <a:moveTo>
                  <a:pt x="0" y="0"/>
                </a:moveTo>
                <a:lnTo>
                  <a:pt x="3863690" y="0"/>
                </a:lnTo>
                <a:lnTo>
                  <a:pt x="3863690" y="3993478"/>
                </a:lnTo>
                <a:lnTo>
                  <a:pt x="0" y="3993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500185">
            <a:off x="16231997" y="5310206"/>
            <a:ext cx="2383416" cy="2468698"/>
          </a:xfrm>
          <a:custGeom>
            <a:avLst/>
            <a:gdLst/>
            <a:ahLst/>
            <a:cxnLst/>
            <a:rect l="l" t="t" r="r" b="b"/>
            <a:pathLst>
              <a:path w="2383416" h="2468698">
                <a:moveTo>
                  <a:pt x="0" y="0"/>
                </a:moveTo>
                <a:lnTo>
                  <a:pt x="2383415" y="0"/>
                </a:lnTo>
                <a:lnTo>
                  <a:pt x="2383415" y="2468698"/>
                </a:lnTo>
                <a:lnTo>
                  <a:pt x="0" y="2468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500185">
            <a:off x="225659" y="82073"/>
            <a:ext cx="2828297" cy="2929498"/>
          </a:xfrm>
          <a:custGeom>
            <a:avLst/>
            <a:gdLst/>
            <a:ahLst/>
            <a:cxnLst/>
            <a:rect l="l" t="t" r="r" b="b"/>
            <a:pathLst>
              <a:path w="2828297" h="2929498">
                <a:moveTo>
                  <a:pt x="0" y="0"/>
                </a:moveTo>
                <a:lnTo>
                  <a:pt x="2828297" y="0"/>
                </a:lnTo>
                <a:lnTo>
                  <a:pt x="2828297" y="2929498"/>
                </a:lnTo>
                <a:lnTo>
                  <a:pt x="0" y="2929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832461" flipH="1" flipV="1">
            <a:off x="13726894" y="-1874214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63939" y="49362"/>
            <a:ext cx="2490428" cy="2162108"/>
          </a:xfrm>
          <a:custGeom>
            <a:avLst/>
            <a:gdLst/>
            <a:ahLst/>
            <a:cxnLst/>
            <a:rect l="l" t="t" r="r" b="b"/>
            <a:pathLst>
              <a:path w="2490428" h="2162108">
                <a:moveTo>
                  <a:pt x="0" y="0"/>
                </a:moveTo>
                <a:lnTo>
                  <a:pt x="2490428" y="0"/>
                </a:lnTo>
                <a:lnTo>
                  <a:pt x="2490428" y="2162108"/>
                </a:lnTo>
                <a:lnTo>
                  <a:pt x="0" y="21621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010347" y="8927490"/>
            <a:ext cx="3206348" cy="1207772"/>
          </a:xfrm>
          <a:custGeom>
            <a:avLst/>
            <a:gdLst/>
            <a:ahLst/>
            <a:cxnLst/>
            <a:rect l="l" t="t" r="r" b="b"/>
            <a:pathLst>
              <a:path w="3206348" h="1207772">
                <a:moveTo>
                  <a:pt x="0" y="0"/>
                </a:moveTo>
                <a:lnTo>
                  <a:pt x="3206348" y="0"/>
                </a:lnTo>
                <a:lnTo>
                  <a:pt x="3206348" y="1207772"/>
                </a:lnTo>
                <a:lnTo>
                  <a:pt x="0" y="12077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451810"/>
            <a:ext cx="15008385" cy="1494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  <a:spcBef>
                <a:spcPct val="0"/>
              </a:spcBef>
            </a:pPr>
            <a:r>
              <a:rPr lang="en-US" sz="8666">
                <a:solidFill>
                  <a:srgbClr val="000000"/>
                </a:solidFill>
                <a:latin typeface="KG Primary Penmanship"/>
              </a:rPr>
              <a:t>Flying Start Curriculum</a:t>
            </a:r>
          </a:p>
        </p:txBody>
      </p:sp>
      <p:pic>
        <p:nvPicPr>
          <p:cNvPr id="14" name="Picture 13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140" y="3538768"/>
            <a:ext cx="3229927" cy="148626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3467" y="2754262"/>
            <a:ext cx="2234978" cy="2176977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855" y="7156120"/>
            <a:ext cx="1759451" cy="1263979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817" y="6362700"/>
            <a:ext cx="1753964" cy="1447800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078" y="5829300"/>
            <a:ext cx="2675755" cy="2712060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967" y="3086100"/>
            <a:ext cx="3549993" cy="1845139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647" y="6965311"/>
            <a:ext cx="2984848" cy="15760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32CD96-103A-42E7-BB0B-B911D6876A02}"/>
              </a:ext>
            </a:extLst>
          </p:cNvPr>
          <p:cNvSpPr txBox="1"/>
          <p:nvPr/>
        </p:nvSpPr>
        <p:spPr>
          <a:xfrm>
            <a:off x="1676400" y="5372100"/>
            <a:ext cx="2984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I am Special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966C82B-7041-4F47-8094-680F183314AD}"/>
              </a:ext>
            </a:extLst>
          </p:cNvPr>
          <p:cNvSpPr txBox="1"/>
          <p:nvPr/>
        </p:nvSpPr>
        <p:spPr>
          <a:xfrm>
            <a:off x="6339537" y="5323804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Over the Rainbow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111039B-D04E-4594-89F6-7119D25FB39E}"/>
              </a:ext>
            </a:extLst>
          </p:cNvPr>
          <p:cNvSpPr txBox="1"/>
          <p:nvPr/>
        </p:nvSpPr>
        <p:spPr>
          <a:xfrm>
            <a:off x="11161155" y="5323803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Busy Builders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D6A212-23B1-4CF2-89B5-235CEEA6837D}"/>
              </a:ext>
            </a:extLst>
          </p:cNvPr>
          <p:cNvSpPr txBox="1"/>
          <p:nvPr/>
        </p:nvSpPr>
        <p:spPr>
          <a:xfrm>
            <a:off x="1284202" y="8841909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At the Farm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C6464D-0F40-47C9-ABDF-89C899751184}"/>
              </a:ext>
            </a:extLst>
          </p:cNvPr>
          <p:cNvSpPr txBox="1"/>
          <p:nvPr/>
        </p:nvSpPr>
        <p:spPr>
          <a:xfrm>
            <a:off x="6339537" y="8831080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Minibeasts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EB14DB6-6FC0-4F42-BAF8-BB10D8C54B11}"/>
              </a:ext>
            </a:extLst>
          </p:cNvPr>
          <p:cNvSpPr txBox="1"/>
          <p:nvPr/>
        </p:nvSpPr>
        <p:spPr>
          <a:xfrm>
            <a:off x="11161155" y="8701417"/>
            <a:ext cx="3769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PrimaryInfant" pitchFamily="2" charset="0"/>
              </a:rPr>
              <a:t>On the Beach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273051" y="5451319"/>
            <a:ext cx="12108020" cy="10322087"/>
          </a:xfrm>
          <a:custGeom>
            <a:avLst/>
            <a:gdLst/>
            <a:ahLst/>
            <a:cxnLst/>
            <a:rect l="l" t="t" r="r" b="b"/>
            <a:pathLst>
              <a:path w="12108020" h="10322087">
                <a:moveTo>
                  <a:pt x="0" y="0"/>
                </a:moveTo>
                <a:lnTo>
                  <a:pt x="12108020" y="0"/>
                </a:lnTo>
                <a:lnTo>
                  <a:pt x="12108020" y="10322087"/>
                </a:lnTo>
                <a:lnTo>
                  <a:pt x="0" y="10322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97799" y="1028700"/>
            <a:ext cx="5843184" cy="2681510"/>
            <a:chOff x="-161290" y="232410"/>
            <a:chExt cx="12611100" cy="5787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97799" y="3802745"/>
            <a:ext cx="5843184" cy="2681510"/>
            <a:chOff x="-161290" y="232410"/>
            <a:chExt cx="12611100" cy="57873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D17A7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397799" y="6576790"/>
            <a:ext cx="5843184" cy="2681510"/>
            <a:chOff x="-161290" y="232410"/>
            <a:chExt cx="12611100" cy="57873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641092" y="3571505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0"/>
                </a:lnTo>
                <a:lnTo>
                  <a:pt x="0" y="25828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429498" y="337621"/>
            <a:ext cx="9753520" cy="178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12"/>
              </a:lnSpc>
            </a:pPr>
            <a:r>
              <a:rPr lang="en-US" sz="6400">
                <a:solidFill>
                  <a:srgbClr val="000000"/>
                </a:solidFill>
                <a:latin typeface="Luckiest Guy"/>
              </a:rPr>
              <a:t>THE EARLY YEARS FOUNDATION STAGE (EYFS)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95152" y="2035362"/>
            <a:ext cx="7403425" cy="712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Prime Areas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Personal, Social and Emotional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Communication and Language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Physical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endParaRPr lang="en-US" sz="405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>
                <a:solidFill>
                  <a:srgbClr val="000000"/>
                </a:solidFill>
                <a:latin typeface="KG Primary Penmanship"/>
              </a:rPr>
              <a:t>Specific Areas 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Literacy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Mathematics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Understanding the World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>
                <a:solidFill>
                  <a:srgbClr val="000000"/>
                </a:solidFill>
                <a:latin typeface="KG Primary Penmanship"/>
              </a:rPr>
              <a:t>Expressive Arts and Design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94973" y="462344"/>
            <a:ext cx="13004411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A DAY IN THE LIFE</a:t>
            </a:r>
          </a:p>
        </p:txBody>
      </p:sp>
      <p:sp>
        <p:nvSpPr>
          <p:cNvPr id="3" name="Freeform 3"/>
          <p:cNvSpPr/>
          <p:nvPr/>
        </p:nvSpPr>
        <p:spPr>
          <a:xfrm rot="-9651315">
            <a:off x="15718591" y="-674250"/>
            <a:ext cx="4142634" cy="4290864"/>
          </a:xfrm>
          <a:custGeom>
            <a:avLst/>
            <a:gdLst/>
            <a:ahLst/>
            <a:cxnLst/>
            <a:rect l="l" t="t" r="r" b="b"/>
            <a:pathLst>
              <a:path w="4142634" h="4290864">
                <a:moveTo>
                  <a:pt x="0" y="0"/>
                </a:moveTo>
                <a:lnTo>
                  <a:pt x="4142633" y="0"/>
                </a:lnTo>
                <a:lnTo>
                  <a:pt x="4142633" y="4290863"/>
                </a:lnTo>
                <a:lnTo>
                  <a:pt x="0" y="4290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651315">
            <a:off x="8010250" y="8042587"/>
            <a:ext cx="2918218" cy="3022636"/>
          </a:xfrm>
          <a:custGeom>
            <a:avLst/>
            <a:gdLst/>
            <a:ahLst/>
            <a:cxnLst/>
            <a:rect l="l" t="t" r="r" b="b"/>
            <a:pathLst>
              <a:path w="2918218" h="3022636">
                <a:moveTo>
                  <a:pt x="0" y="0"/>
                </a:moveTo>
                <a:lnTo>
                  <a:pt x="2918218" y="0"/>
                </a:lnTo>
                <a:lnTo>
                  <a:pt x="2918218" y="3022636"/>
                </a:lnTo>
                <a:lnTo>
                  <a:pt x="0" y="30226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019124" y="3279585"/>
            <a:ext cx="7240176" cy="4924855"/>
          </a:xfrm>
          <a:custGeom>
            <a:avLst/>
            <a:gdLst/>
            <a:ahLst/>
            <a:cxnLst/>
            <a:rect l="l" t="t" r="r" b="b"/>
            <a:pathLst>
              <a:path w="7240176" h="4924855">
                <a:moveTo>
                  <a:pt x="0" y="0"/>
                </a:moveTo>
                <a:lnTo>
                  <a:pt x="7240176" y="0"/>
                </a:lnTo>
                <a:lnTo>
                  <a:pt x="7240176" y="4924854"/>
                </a:lnTo>
                <a:lnTo>
                  <a:pt x="0" y="49248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8700" y="1205671"/>
            <a:ext cx="14464726" cy="10708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4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Morning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algn="l"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  <a:p>
            <a:pPr algn="l"/>
            <a:r>
              <a:rPr lang="en-US" sz="4000" dirty="0">
                <a:solidFill>
                  <a:srgbClr val="000000"/>
                </a:solidFill>
                <a:latin typeface="KG Primary Penmanship"/>
              </a:rPr>
              <a:t>Lunch at 11:45</a:t>
            </a:r>
            <a:endParaRPr lang="en-US" sz="1400" dirty="0">
              <a:solidFill>
                <a:srgbClr val="000000"/>
              </a:solidFill>
              <a:latin typeface="KG Primary Penmanship"/>
            </a:endParaRPr>
          </a:p>
          <a:p>
            <a:pPr>
              <a:lnSpc>
                <a:spcPts val="4709"/>
              </a:lnSpc>
            </a:pPr>
            <a:endParaRPr lang="en-US" sz="4963" dirty="0">
              <a:solidFill>
                <a:srgbClr val="000000"/>
              </a:solidFill>
              <a:latin typeface="KG Primary Penmanship"/>
            </a:endParaRPr>
          </a:p>
          <a:p>
            <a:pPr>
              <a:lnSpc>
                <a:spcPts val="4709"/>
              </a:lnSpc>
            </a:pPr>
            <a:r>
              <a:rPr lang="en-US" sz="4963" dirty="0">
                <a:solidFill>
                  <a:srgbClr val="000000"/>
                </a:solidFill>
                <a:latin typeface="KG Primary Penmanship"/>
              </a:rPr>
              <a:t>Afternoon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Carpet Time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Busy Bird Time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>
              <a:lnSpc>
                <a:spcPts val="4709"/>
              </a:lnSpc>
            </a:pPr>
            <a:r>
              <a:rPr lang="en-US" sz="3364" dirty="0">
                <a:solidFill>
                  <a:srgbClr val="000000"/>
                </a:solidFill>
                <a:latin typeface="KG Primary Penmanship"/>
              </a:rPr>
              <a:t>Singing Time</a:t>
            </a:r>
          </a:p>
          <a:p>
            <a:pPr algn="l">
              <a:lnSpc>
                <a:spcPts val="6949"/>
              </a:lnSpc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  <a:p>
            <a:pPr algn="ctr">
              <a:lnSpc>
                <a:spcPts val="8489"/>
              </a:lnSpc>
              <a:spcBef>
                <a:spcPct val="0"/>
              </a:spcBef>
            </a:pPr>
            <a:endParaRPr lang="en-US" sz="3364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2681127" y="-556218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 flipV="1">
            <a:off x="11405028" y="5143500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767714" y="809538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082789" y="-1390093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7505780" y="2852177"/>
            <a:ext cx="9753520" cy="3036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80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PARENT PITSTOPS</a:t>
            </a:r>
          </a:p>
          <a:p>
            <a:pPr algn="l">
              <a:lnSpc>
                <a:spcPts val="12180"/>
              </a:lnSpc>
            </a:pPr>
            <a:endParaRPr lang="en-US" sz="8700">
              <a:solidFill>
                <a:srgbClr val="000000"/>
              </a:solidFill>
              <a:latin typeface="Luckiest Guy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331811" y="2796775"/>
            <a:ext cx="5809260" cy="5298607"/>
            <a:chOff x="0" y="0"/>
            <a:chExt cx="7745680" cy="7064810"/>
          </a:xfrm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10"/>
            <a:srcRect l="14053" r="14053"/>
            <a:stretch>
              <a:fillRect/>
            </a:stretch>
          </p:blipFill>
          <p:spPr>
            <a:xfrm>
              <a:off x="0" y="0"/>
              <a:ext cx="3809340" cy="7064810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11"/>
            <a:srcRect t="15851" b="15851"/>
            <a:stretch>
              <a:fillRect/>
            </a:stretch>
          </p:blipFill>
          <p:spPr>
            <a:xfrm>
              <a:off x="3936340" y="0"/>
              <a:ext cx="3809340" cy="3468905"/>
            </a:xfrm>
            <a:prstGeom prst="rect">
              <a:avLst/>
            </a:prstGeom>
          </p:spPr>
        </p:pic>
        <p:pic>
          <p:nvPicPr>
            <p:cNvPr id="10" name="Picture 10"/>
            <p:cNvPicPr>
              <a:picLocks noChangeAspect="1"/>
            </p:cNvPicPr>
            <p:nvPr/>
          </p:nvPicPr>
          <p:blipFill rotWithShape="1">
            <a:blip r:embed="rId12"/>
            <a:srcRect l="14688" t="18757" r="9628"/>
            <a:stretch/>
          </p:blipFill>
          <p:spPr>
            <a:xfrm>
              <a:off x="4036281" y="3840167"/>
              <a:ext cx="3709398" cy="3224643"/>
            </a:xfrm>
            <a:prstGeom prst="rect">
              <a:avLst/>
            </a:prstGeom>
          </p:spPr>
        </p:pic>
      </p:grpSp>
      <p:sp>
        <p:nvSpPr>
          <p:cNvPr id="11" name="Freeform 11"/>
          <p:cNvSpPr/>
          <p:nvPr/>
        </p:nvSpPr>
        <p:spPr>
          <a:xfrm>
            <a:off x="13828770" y="7210103"/>
            <a:ext cx="3983558" cy="2723757"/>
          </a:xfrm>
          <a:custGeom>
            <a:avLst/>
            <a:gdLst/>
            <a:ahLst/>
            <a:cxnLst/>
            <a:rect l="l" t="t" r="r" b="b"/>
            <a:pathLst>
              <a:path w="3983558" h="2723757">
                <a:moveTo>
                  <a:pt x="0" y="0"/>
                </a:moveTo>
                <a:lnTo>
                  <a:pt x="3983557" y="0"/>
                </a:lnTo>
                <a:lnTo>
                  <a:pt x="3983557" y="2723757"/>
                </a:lnTo>
                <a:lnTo>
                  <a:pt x="0" y="27237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7505780" y="4356799"/>
            <a:ext cx="8108109" cy="1713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59"/>
              </a:lnSpc>
            </a:pPr>
            <a:r>
              <a:rPr lang="en-US" sz="4899">
                <a:solidFill>
                  <a:srgbClr val="000000"/>
                </a:solidFill>
                <a:latin typeface="KG Primary Penmanship"/>
              </a:rPr>
              <a:t>Opportunities for the children to share their learning with you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264329">
            <a:off x="11902183" y="4929267"/>
            <a:ext cx="8022050" cy="6237952"/>
          </a:xfrm>
          <a:custGeom>
            <a:avLst/>
            <a:gdLst/>
            <a:ahLst/>
            <a:cxnLst/>
            <a:rect l="l" t="t" r="r" b="b"/>
            <a:pathLst>
              <a:path w="10636230" h="9067386">
                <a:moveTo>
                  <a:pt x="0" y="0"/>
                </a:moveTo>
                <a:lnTo>
                  <a:pt x="10636230" y="0"/>
                </a:lnTo>
                <a:lnTo>
                  <a:pt x="10636230" y="9067386"/>
                </a:lnTo>
                <a:lnTo>
                  <a:pt x="0" y="9067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621162" y="2628900"/>
            <a:ext cx="6747560" cy="2418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HELICOPTER STORIES</a:t>
            </a:r>
          </a:p>
        </p:txBody>
      </p:sp>
      <p:sp>
        <p:nvSpPr>
          <p:cNvPr id="11" name="Freeform 11"/>
          <p:cNvSpPr/>
          <p:nvPr/>
        </p:nvSpPr>
        <p:spPr>
          <a:xfrm>
            <a:off x="8489787" y="1764341"/>
            <a:ext cx="3180485" cy="3189128"/>
          </a:xfrm>
          <a:custGeom>
            <a:avLst/>
            <a:gdLst/>
            <a:ahLst/>
            <a:cxnLst/>
            <a:rect l="l" t="t" r="r" b="b"/>
            <a:pathLst>
              <a:path w="3180485" h="3189128">
                <a:moveTo>
                  <a:pt x="0" y="0"/>
                </a:moveTo>
                <a:lnTo>
                  <a:pt x="3180485" y="0"/>
                </a:lnTo>
                <a:lnTo>
                  <a:pt x="3180485" y="3189128"/>
                </a:lnTo>
                <a:lnTo>
                  <a:pt x="0" y="31891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24000" y="5239513"/>
            <a:ext cx="10515600" cy="2541736"/>
          </a:xfrm>
          <a:custGeom>
            <a:avLst/>
            <a:gdLst/>
            <a:ahLst/>
            <a:cxnLst/>
            <a:rect l="l" t="t" r="r" b="b"/>
            <a:pathLst>
              <a:path w="9427837" h="2182956">
                <a:moveTo>
                  <a:pt x="0" y="0"/>
                </a:moveTo>
                <a:lnTo>
                  <a:pt x="9427837" y="0"/>
                </a:lnTo>
                <a:lnTo>
                  <a:pt x="9427837" y="2182955"/>
                </a:lnTo>
                <a:lnTo>
                  <a:pt x="0" y="218295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B532C3-0433-476F-AC95-D2203DCF26FF}"/>
              </a:ext>
            </a:extLst>
          </p:cNvPr>
          <p:cNvSpPr/>
          <p:nvPr/>
        </p:nvSpPr>
        <p:spPr>
          <a:xfrm>
            <a:off x="1487741" y="8048243"/>
            <a:ext cx="8592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8"/>
              </a:rPr>
              <a:t>Early Years Learning and Storytelling Programmes and </a:t>
            </a:r>
            <a:r>
              <a:rPr lang="en-GB" dirty="0" err="1">
                <a:hlinkClick r:id="rId8"/>
              </a:rPr>
              <a:t>Resourses</a:t>
            </a:r>
            <a:r>
              <a:rPr lang="en-GB" dirty="0">
                <a:hlinkClick r:id="rId8"/>
              </a:rPr>
              <a:t>. (helicopterstories.co.uk)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514600" y="1682890"/>
            <a:ext cx="9753520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FOREST SCHOOL</a:t>
            </a:r>
          </a:p>
        </p:txBody>
      </p:sp>
      <p:sp>
        <p:nvSpPr>
          <p:cNvPr id="8" name="Freeform 8"/>
          <p:cNvSpPr/>
          <p:nvPr/>
        </p:nvSpPr>
        <p:spPr>
          <a:xfrm>
            <a:off x="15319620" y="145016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1"/>
                </a:lnTo>
                <a:lnTo>
                  <a:pt x="0" y="2582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149281" y="2285619"/>
            <a:ext cx="7746111" cy="8229600"/>
          </a:xfrm>
          <a:custGeom>
            <a:avLst/>
            <a:gdLst/>
            <a:ahLst/>
            <a:cxnLst/>
            <a:rect l="l" t="t" r="r" b="b"/>
            <a:pathLst>
              <a:path w="7746111" h="8229600">
                <a:moveTo>
                  <a:pt x="0" y="0"/>
                </a:moveTo>
                <a:lnTo>
                  <a:pt x="7746111" y="0"/>
                </a:lnTo>
                <a:lnTo>
                  <a:pt x="774611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490787" y="3473655"/>
            <a:ext cx="5977728" cy="949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We have a Forest School Experience once every half term.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C5931D-CAA7-418B-93AF-AD3F6EE61A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5448300"/>
            <a:ext cx="5465644" cy="468340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3067" y="2914224"/>
            <a:ext cx="2942056" cy="2958753"/>
          </a:xfrm>
          <a:custGeom>
            <a:avLst/>
            <a:gdLst/>
            <a:ahLst/>
            <a:cxnLst/>
            <a:rect l="l" t="t" r="r" b="b"/>
            <a:pathLst>
              <a:path w="2942056" h="2958753">
                <a:moveTo>
                  <a:pt x="0" y="0"/>
                </a:moveTo>
                <a:lnTo>
                  <a:pt x="2942056" y="0"/>
                </a:lnTo>
                <a:lnTo>
                  <a:pt x="2942056" y="2958752"/>
                </a:lnTo>
                <a:lnTo>
                  <a:pt x="0" y="29587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155123" y="1182692"/>
            <a:ext cx="12646764" cy="1142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48"/>
              </a:lnSpc>
            </a:pPr>
            <a:r>
              <a:rPr lang="en-US" sz="8100">
                <a:solidFill>
                  <a:srgbClr val="000000"/>
                </a:solidFill>
                <a:latin typeface="Luckiest Guy"/>
              </a:rPr>
              <a:t>BETSY, OUR SCHOOL DOG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524195" y="-1601818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0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0" y="0"/>
                </a:lnTo>
                <a:lnTo>
                  <a:pt x="5105790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817530" y="740831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4337250" y="-136393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20883" y="3543031"/>
            <a:ext cx="2126423" cy="1701138"/>
          </a:xfrm>
          <a:custGeom>
            <a:avLst/>
            <a:gdLst/>
            <a:ahLst/>
            <a:cxnLst/>
            <a:rect l="l" t="t" r="r" b="b"/>
            <a:pathLst>
              <a:path w="2126423" h="1701138">
                <a:moveTo>
                  <a:pt x="0" y="0"/>
                </a:moveTo>
                <a:lnTo>
                  <a:pt x="2126423" y="0"/>
                </a:lnTo>
                <a:lnTo>
                  <a:pt x="2126423" y="1701138"/>
                </a:lnTo>
                <a:lnTo>
                  <a:pt x="0" y="170113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397290" y="2952324"/>
            <a:ext cx="10289977" cy="5644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Developing empathy skills in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Encouraging respectful behaviour.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Improving relationships between children.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Boosting academic achievement.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Increasing literacy skills.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Calming behaviours.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social skills and self-esteem.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Teaching responsibility and respect for all life.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Providing a positive mutual topic for discussion.</a:t>
            </a:r>
          </a:p>
          <a:p>
            <a:pPr algn="l">
              <a:lnSpc>
                <a:spcPts val="4428"/>
              </a:lnSpc>
              <a:spcBef>
                <a:spcPct val="0"/>
              </a:spcBef>
            </a:pPr>
            <a:r>
              <a:rPr lang="en-US" sz="4100">
                <a:solidFill>
                  <a:srgbClr val="000000"/>
                </a:solidFill>
                <a:latin typeface="KG Primary Penmanship"/>
              </a:rPr>
              <a:t>Enhancing behaviour and social interaction in the classroom.</a:t>
            </a:r>
          </a:p>
        </p:txBody>
      </p:sp>
      <p:sp>
        <p:nvSpPr>
          <p:cNvPr id="9" name="Freeform 9"/>
          <p:cNvSpPr/>
          <p:nvPr/>
        </p:nvSpPr>
        <p:spPr>
          <a:xfrm>
            <a:off x="12074397" y="2325313"/>
            <a:ext cx="3163363" cy="4213088"/>
          </a:xfrm>
          <a:custGeom>
            <a:avLst/>
            <a:gdLst/>
            <a:ahLst/>
            <a:cxnLst/>
            <a:rect l="l" t="t" r="r" b="b"/>
            <a:pathLst>
              <a:path w="3163363" h="4213088">
                <a:moveTo>
                  <a:pt x="0" y="0"/>
                </a:moveTo>
                <a:lnTo>
                  <a:pt x="3163363" y="0"/>
                </a:lnTo>
                <a:lnTo>
                  <a:pt x="3163363" y="4213089"/>
                </a:lnTo>
                <a:lnTo>
                  <a:pt x="0" y="42130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337250" y="5639866"/>
            <a:ext cx="3516463" cy="3825853"/>
          </a:xfrm>
          <a:custGeom>
            <a:avLst/>
            <a:gdLst/>
            <a:ahLst/>
            <a:cxnLst/>
            <a:rect l="l" t="t" r="r" b="b"/>
            <a:pathLst>
              <a:path w="3516463" h="3825853">
                <a:moveTo>
                  <a:pt x="0" y="0"/>
                </a:moveTo>
                <a:lnTo>
                  <a:pt x="3516463" y="0"/>
                </a:lnTo>
                <a:lnTo>
                  <a:pt x="3516463" y="3825853"/>
                </a:lnTo>
                <a:lnTo>
                  <a:pt x="0" y="382585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t="-30018" r="-6427" b="-556"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0993" y="4762919"/>
            <a:ext cx="2739132" cy="2754677"/>
          </a:xfrm>
          <a:custGeom>
            <a:avLst/>
            <a:gdLst/>
            <a:ahLst/>
            <a:cxnLst/>
            <a:rect l="l" t="t" r="r" b="b"/>
            <a:pathLst>
              <a:path w="2739132" h="2754677">
                <a:moveTo>
                  <a:pt x="0" y="0"/>
                </a:moveTo>
                <a:lnTo>
                  <a:pt x="2739132" y="0"/>
                </a:lnTo>
                <a:lnTo>
                  <a:pt x="2739132" y="2754677"/>
                </a:lnTo>
                <a:lnTo>
                  <a:pt x="0" y="2754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148203"/>
            <a:ext cx="1074697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WORKING TOGETHER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352" y="8077997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407049" y="-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861772" y="5320017"/>
            <a:ext cx="4966983" cy="4966983"/>
          </a:xfrm>
          <a:custGeom>
            <a:avLst/>
            <a:gdLst/>
            <a:ahLst/>
            <a:cxnLst/>
            <a:rect l="l" t="t" r="r" b="b"/>
            <a:pathLst>
              <a:path w="4966983" h="4966983">
                <a:moveTo>
                  <a:pt x="0" y="0"/>
                </a:moveTo>
                <a:lnTo>
                  <a:pt x="4966983" y="0"/>
                </a:lnTo>
                <a:lnTo>
                  <a:pt x="4966983" y="4966983"/>
                </a:lnTo>
                <a:lnTo>
                  <a:pt x="0" y="49669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87640" y="5623175"/>
            <a:ext cx="1705839" cy="1034165"/>
          </a:xfrm>
          <a:custGeom>
            <a:avLst/>
            <a:gdLst/>
            <a:ahLst/>
            <a:cxnLst/>
            <a:rect l="l" t="t" r="r" b="b"/>
            <a:pathLst>
              <a:path w="1705839" h="1034165">
                <a:moveTo>
                  <a:pt x="0" y="0"/>
                </a:moveTo>
                <a:lnTo>
                  <a:pt x="1705838" y="0"/>
                </a:lnTo>
                <a:lnTo>
                  <a:pt x="1705838" y="1034165"/>
                </a:lnTo>
                <a:lnTo>
                  <a:pt x="0" y="103416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610875" y="3695700"/>
            <a:ext cx="5977728" cy="4846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Tapestry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Weekly Memos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WOW Moments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Floor Books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Parent Pit-Stops</a:t>
            </a:r>
          </a:p>
          <a:p>
            <a:pPr algn="l">
              <a:lnSpc>
                <a:spcPts val="3780"/>
              </a:lnSpc>
            </a:pPr>
            <a:endParaRPr lang="en-US" sz="4799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34735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34735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9" name="TextBox 9"/>
          <p:cNvSpPr txBox="1"/>
          <p:nvPr/>
        </p:nvSpPr>
        <p:spPr>
          <a:xfrm>
            <a:off x="4267240" y="970828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DAILY ESSENTIALS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89703" y="2685717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School Uniform</a:t>
            </a:r>
          </a:p>
        </p:txBody>
      </p:sp>
      <p:sp>
        <p:nvSpPr>
          <p:cNvPr id="15" name="Freeform 15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95267" y="6526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42389" y="469264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226325" y="46562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747575" y="4876489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Water Bottle</a:t>
            </a:r>
          </a:p>
        </p:txBody>
      </p:sp>
      <p:sp>
        <p:nvSpPr>
          <p:cNvPr id="22" name="Freeform 22"/>
          <p:cNvSpPr/>
          <p:nvPr/>
        </p:nvSpPr>
        <p:spPr>
          <a:xfrm>
            <a:off x="4242389" y="590311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255139" y="5903117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4" name="TextBox 24"/>
          <p:cNvSpPr txBox="1"/>
          <p:nvPr/>
        </p:nvSpPr>
        <p:spPr>
          <a:xfrm>
            <a:off x="5715103" y="6080997"/>
            <a:ext cx="6140685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Name Everything! </a:t>
            </a:r>
          </a:p>
        </p:txBody>
      </p:sp>
      <p:sp>
        <p:nvSpPr>
          <p:cNvPr id="25" name="Freeform 25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26" name="TextBox 10">
            <a:extLst>
              <a:ext uri="{FF2B5EF4-FFF2-40B4-BE49-F238E27FC236}">
                <a16:creationId xmlns:a16="http://schemas.microsoft.com/office/drawing/2014/main" id="{1DA80D81-30B2-4484-BA9D-68ED85AA3704}"/>
              </a:ext>
            </a:extLst>
          </p:cNvPr>
          <p:cNvSpPr txBox="1"/>
          <p:nvPr/>
        </p:nvSpPr>
        <p:spPr>
          <a:xfrm>
            <a:off x="5693332" y="3751889"/>
            <a:ext cx="7825837" cy="503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3600" dirty="0">
                <a:solidFill>
                  <a:srgbClr val="000000"/>
                </a:solidFill>
                <a:latin typeface="SassoonPrimaryInfant" pitchFamily="2" charset="0"/>
              </a:rPr>
              <a:t>Spare Clothes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053308" y="7276981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26709" y="1209132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SCHOOL INFO</a:t>
            </a:r>
          </a:p>
        </p:txBody>
      </p:sp>
      <p:sp>
        <p:nvSpPr>
          <p:cNvPr id="6" name="Freeform 6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6919" y="6172200"/>
            <a:ext cx="3939921" cy="4114800"/>
          </a:xfrm>
          <a:custGeom>
            <a:avLst/>
            <a:gdLst/>
            <a:ahLst/>
            <a:cxnLst/>
            <a:rect l="l" t="t" r="r" b="b"/>
            <a:pathLst>
              <a:path w="3939921" h="4114800">
                <a:moveTo>
                  <a:pt x="0" y="0"/>
                </a:moveTo>
                <a:lnTo>
                  <a:pt x="3939921" y="0"/>
                </a:lnTo>
                <a:lnTo>
                  <a:pt x="3939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689703" y="2704767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8:30-8:45 Drop off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3680843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3:15-3:30 Pick Up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231081" y="7435812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97- up Club: Zoomania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053308" y="5870115"/>
            <a:ext cx="7825837" cy="117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KG Primary Penmanship"/>
              </a:rPr>
              <a:t>Attendance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76545" y="5232359"/>
            <a:ext cx="525947" cy="721374"/>
          </a:xfrm>
          <a:custGeom>
            <a:avLst/>
            <a:gdLst/>
            <a:ahLst/>
            <a:cxnLst/>
            <a:rect l="l" t="t" r="r" b="b"/>
            <a:pathLst>
              <a:path w="525947" h="721374">
                <a:moveTo>
                  <a:pt x="0" y="0"/>
                </a:moveTo>
                <a:lnTo>
                  <a:pt x="525948" y="0"/>
                </a:lnTo>
                <a:lnTo>
                  <a:pt x="525948" y="721374"/>
                </a:lnTo>
                <a:lnTo>
                  <a:pt x="0" y="72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54978" y="6237079"/>
            <a:ext cx="601230" cy="611797"/>
          </a:xfrm>
          <a:custGeom>
            <a:avLst/>
            <a:gdLst/>
            <a:ahLst/>
            <a:cxnLst/>
            <a:rect l="l" t="t" r="r" b="b"/>
            <a:pathLst>
              <a:path w="601230" h="611797">
                <a:moveTo>
                  <a:pt x="0" y="0"/>
                </a:moveTo>
                <a:lnTo>
                  <a:pt x="601231" y="0"/>
                </a:lnTo>
                <a:lnTo>
                  <a:pt x="601231" y="611797"/>
                </a:lnTo>
                <a:lnTo>
                  <a:pt x="0" y="61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494545"/>
            <a:ext cx="7927678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QUESTIONS?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44000" y="1880412"/>
            <a:ext cx="7714494" cy="7425267"/>
            <a:chOff x="30480" y="591820"/>
            <a:chExt cx="12736830" cy="12259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2800334" y="5249212"/>
            <a:ext cx="7001981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oppins Semi-Bold"/>
              </a:rPr>
              <a:t>01296 485683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00334" y="6212975"/>
            <a:ext cx="7001981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Poppins Semi-Bold"/>
              </a:rPr>
              <a:t>eyfs@thomashickman.bucks.sch.uk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544806" y="1833033"/>
            <a:ext cx="7714494" cy="7425267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l="-64493" t="-8994" r="-13939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3347119" flipH="1" flipV="1">
            <a:off x="14259059" y="-2559353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3423708">
            <a:off x="-5210747" y="567583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-478578" y="-666611"/>
            <a:ext cx="2959992" cy="3065905"/>
          </a:xfrm>
          <a:custGeom>
            <a:avLst/>
            <a:gdLst/>
            <a:ahLst/>
            <a:cxnLst/>
            <a:rect l="l" t="t" r="r" b="b"/>
            <a:pathLst>
              <a:path w="2959992" h="3065905">
                <a:moveTo>
                  <a:pt x="0" y="0"/>
                </a:moveTo>
                <a:lnTo>
                  <a:pt x="2959992" y="0"/>
                </a:lnTo>
                <a:lnTo>
                  <a:pt x="2959992" y="3065906"/>
                </a:lnTo>
                <a:lnTo>
                  <a:pt x="0" y="30659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49463" y="7825779"/>
            <a:ext cx="2718456" cy="2815727"/>
          </a:xfrm>
          <a:custGeom>
            <a:avLst/>
            <a:gdLst/>
            <a:ahLst/>
            <a:cxnLst/>
            <a:rect l="l" t="t" r="r" b="b"/>
            <a:pathLst>
              <a:path w="2718456" h="2815727">
                <a:moveTo>
                  <a:pt x="0" y="0"/>
                </a:moveTo>
                <a:lnTo>
                  <a:pt x="2718456" y="0"/>
                </a:lnTo>
                <a:lnTo>
                  <a:pt x="2718456" y="2815727"/>
                </a:lnTo>
                <a:lnTo>
                  <a:pt x="0" y="281572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456</Words>
  <Application>Microsoft Office PowerPoint</Application>
  <PresentationFormat>Custom</PresentationFormat>
  <Paragraphs>106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Poppins Medium</vt:lpstr>
      <vt:lpstr>Poppins Semi-Bold</vt:lpstr>
      <vt:lpstr>Lulu Font TH</vt:lpstr>
      <vt:lpstr>KG Primary Penmanship</vt:lpstr>
      <vt:lpstr>Calibri</vt:lpstr>
      <vt:lpstr>Arial</vt:lpstr>
      <vt:lpstr>Poppins</vt:lpstr>
      <vt:lpstr>Luckiest Guy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Liane Cameron</dc:creator>
  <cp:lastModifiedBy>Joanne Lyons</cp:lastModifiedBy>
  <cp:revision>11</cp:revision>
  <dcterms:created xsi:type="dcterms:W3CDTF">2006-08-16T00:00:00Z</dcterms:created>
  <dcterms:modified xsi:type="dcterms:W3CDTF">2025-08-05T11:56:06Z</dcterms:modified>
  <dc:identifier>DAGFwuwPWY8</dc:identifier>
</cp:coreProperties>
</file>