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8288000" cy="10287000"/>
  <p:notesSz cx="6858000" cy="9144000"/>
  <p:embeddedFontLst>
    <p:embeddedFont>
      <p:font typeface="Calibri" panose="020F0502020204030204" pitchFamily="34" charset="0"/>
      <p:regular r:id="rId25"/>
      <p:bold r:id="rId26"/>
      <p:italic r:id="rId27"/>
      <p:boldItalic r:id="rId28"/>
    </p:embeddedFont>
    <p:embeddedFont>
      <p:font typeface="Feel Free Playful" panose="020B0604020202020204" charset="0"/>
      <p:regular r:id="rId29"/>
    </p:embeddedFont>
    <p:embeddedFont>
      <p:font typeface="Quicksand" panose="020B0604020202020204" charset="0"/>
      <p:regular r:id="rId30"/>
    </p:embeddedFont>
    <p:embeddedFont>
      <p:font typeface="Quicksand Bold" panose="020B0604020202020204" charset="0"/>
      <p:regular r:id="rId31"/>
    </p:embeddedFont>
    <p:embeddedFont>
      <p:font typeface="Sharpie" panose="020B0604020202020204" charset="-79"/>
      <p:regular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5" d="100"/>
          <a:sy n="55" d="100"/>
        </p:scale>
        <p:origin x="658"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8/5/2025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sv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sv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5.png"/><Relationship Id="rId4" Type="http://schemas.openxmlformats.org/officeDocument/2006/relationships/image" Target="../media/image9.sv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9.sv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9.sv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21.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9.svg"/><Relationship Id="rId9" Type="http://schemas.openxmlformats.org/officeDocument/2006/relationships/image" Target="../media/image13.svg"/></Relationships>
</file>

<file path=ppt/slides/_rels/slide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8.png"/><Relationship Id="rId7" Type="http://schemas.openxmlformats.org/officeDocument/2006/relationships/image" Target="../media/image7.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24.png"/><Relationship Id="rId5" Type="http://schemas.openxmlformats.org/officeDocument/2006/relationships/image" Target="../media/image22.png"/><Relationship Id="rId10" Type="http://schemas.openxmlformats.org/officeDocument/2006/relationships/image" Target="../media/image13.svg"/><Relationship Id="rId4" Type="http://schemas.openxmlformats.org/officeDocument/2006/relationships/image" Target="../media/image9.svg"/><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8.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26.svg"/><Relationship Id="rId12" Type="http://schemas.openxmlformats.org/officeDocument/2006/relationships/image" Target="../media/image30.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5.png"/><Relationship Id="rId11" Type="http://schemas.openxmlformats.org/officeDocument/2006/relationships/image" Target="../media/image29.png"/><Relationship Id="rId5" Type="http://schemas.openxmlformats.org/officeDocument/2006/relationships/image" Target="../media/image27.png"/><Relationship Id="rId10" Type="http://schemas.openxmlformats.org/officeDocument/2006/relationships/image" Target="../media/image11.svg"/><Relationship Id="rId4" Type="http://schemas.openxmlformats.org/officeDocument/2006/relationships/image" Target="../media/image9.svg"/><Relationship Id="rId9" Type="http://schemas.openxmlformats.org/officeDocument/2006/relationships/image" Target="../media/image10.png"/></Relationships>
</file>

<file path=ppt/slides/_rels/slide9.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31.jpeg"/><Relationship Id="rId10" Type="http://schemas.openxmlformats.org/officeDocument/2006/relationships/image" Target="../media/image11.svg"/><Relationship Id="rId4" Type="http://schemas.openxmlformats.org/officeDocument/2006/relationships/image" Target="../media/image9.svg"/><Relationship Id="rId9" Type="http://schemas.openxmlformats.org/officeDocument/2006/relationships/image" Target="../media/image10.png"/></Relationships>
</file>

<file path=ppt/slides/_rels/slide10.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31.jpeg"/><Relationship Id="rId10" Type="http://schemas.openxmlformats.org/officeDocument/2006/relationships/image" Target="../media/image11.svg"/><Relationship Id="rId4" Type="http://schemas.openxmlformats.org/officeDocument/2006/relationships/image" Target="../media/image9.svg"/><Relationship Id="rId9"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31.jpeg"/><Relationship Id="rId10" Type="http://schemas.openxmlformats.org/officeDocument/2006/relationships/image" Target="../media/image11.svg"/><Relationship Id="rId4" Type="http://schemas.openxmlformats.org/officeDocument/2006/relationships/image" Target="../media/image9.svg"/><Relationship Id="rId9" Type="http://schemas.openxmlformats.org/officeDocument/2006/relationships/image" Target="../media/image10.png"/></Relationships>
</file>

<file path=ppt/slides/_rels/slide12.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31.jpeg"/><Relationship Id="rId10" Type="http://schemas.openxmlformats.org/officeDocument/2006/relationships/image" Target="../media/image11.svg"/><Relationship Id="rId4" Type="http://schemas.openxmlformats.org/officeDocument/2006/relationships/image" Target="../media/image9.svg"/><Relationship Id="rId9" Type="http://schemas.openxmlformats.org/officeDocument/2006/relationships/image" Target="../media/image10.png"/></Relationships>
</file>

<file path=ppt/slides/_rels/slide13.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31.jpeg"/><Relationship Id="rId10" Type="http://schemas.openxmlformats.org/officeDocument/2006/relationships/image" Target="../media/image11.svg"/><Relationship Id="rId4" Type="http://schemas.openxmlformats.org/officeDocument/2006/relationships/image" Target="../media/image9.svg"/><Relationship Id="rId9" Type="http://schemas.openxmlformats.org/officeDocument/2006/relationships/image" Target="../media/image10.png"/></Relationships>
</file>

<file path=ppt/slides/_rels/slide14.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26.svg"/><Relationship Id="rId12" Type="http://schemas.openxmlformats.org/officeDocument/2006/relationships/image" Target="../media/image30.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5.png"/><Relationship Id="rId11" Type="http://schemas.openxmlformats.org/officeDocument/2006/relationships/image" Target="../media/image29.png"/><Relationship Id="rId5" Type="http://schemas.openxmlformats.org/officeDocument/2006/relationships/image" Target="../media/image27.png"/><Relationship Id="rId10" Type="http://schemas.openxmlformats.org/officeDocument/2006/relationships/image" Target="../media/image11.svg"/><Relationship Id="rId4" Type="http://schemas.openxmlformats.org/officeDocument/2006/relationships/image" Target="../media/image9.svg"/><Relationship Id="rId9" Type="http://schemas.openxmlformats.org/officeDocument/2006/relationships/image" Target="../media/image10.png"/></Relationships>
</file>

<file path=ppt/slides/_rels/slide15.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28.jpeg"/><Relationship Id="rId10" Type="http://schemas.openxmlformats.org/officeDocument/2006/relationships/image" Target="../media/image21.svg"/><Relationship Id="rId4" Type="http://schemas.openxmlformats.org/officeDocument/2006/relationships/image" Target="../media/image9.svg"/><Relationship Id="rId9" Type="http://schemas.openxmlformats.org/officeDocument/2006/relationships/image" Target="../media/image20.png"/></Relationships>
</file>

<file path=ppt/slides/_rels/slide16.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28.jpeg"/><Relationship Id="rId10" Type="http://schemas.openxmlformats.org/officeDocument/2006/relationships/image" Target="../media/image21.svg"/><Relationship Id="rId4" Type="http://schemas.openxmlformats.org/officeDocument/2006/relationships/image" Target="../media/image9.svg"/><Relationship Id="rId9" Type="http://schemas.openxmlformats.org/officeDocument/2006/relationships/image" Target="../media/image20.png"/></Relationships>
</file>

<file path=ppt/slides/_rels/slide1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8.png"/><Relationship Id="rId7" Type="http://schemas.openxmlformats.org/officeDocument/2006/relationships/image" Target="../media/image33.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2.png"/><Relationship Id="rId11" Type="http://schemas.openxmlformats.org/officeDocument/2006/relationships/image" Target="../media/image21.svg"/><Relationship Id="rId5" Type="http://schemas.openxmlformats.org/officeDocument/2006/relationships/image" Target="../media/image28.jpeg"/><Relationship Id="rId10" Type="http://schemas.openxmlformats.org/officeDocument/2006/relationships/image" Target="../media/image20.png"/><Relationship Id="rId4" Type="http://schemas.openxmlformats.org/officeDocument/2006/relationships/image" Target="../media/image9.svg"/><Relationship Id="rId9" Type="http://schemas.openxmlformats.org/officeDocument/2006/relationships/image" Target="../media/image26.svg"/></Relationships>
</file>

<file path=ppt/slides/_rels/slide1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8.png"/><Relationship Id="rId7" Type="http://schemas.openxmlformats.org/officeDocument/2006/relationships/image" Target="../media/image33.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2.png"/><Relationship Id="rId11" Type="http://schemas.openxmlformats.org/officeDocument/2006/relationships/image" Target="../media/image21.svg"/><Relationship Id="rId5" Type="http://schemas.openxmlformats.org/officeDocument/2006/relationships/image" Target="../media/image28.jpeg"/><Relationship Id="rId10" Type="http://schemas.openxmlformats.org/officeDocument/2006/relationships/image" Target="../media/image20.png"/><Relationship Id="rId4" Type="http://schemas.openxmlformats.org/officeDocument/2006/relationships/image" Target="../media/image9.svg"/><Relationship Id="rId9" Type="http://schemas.openxmlformats.org/officeDocument/2006/relationships/image" Target="../media/image26.svg"/></Relationships>
</file>

<file path=ppt/slides/_rels/slide19.xml.rels><?xml version="1.0" encoding="UTF-8" standalone="yes"?>
<Relationships xmlns="http://schemas.openxmlformats.org/package/2006/relationships"><Relationship Id="rId8" Type="http://schemas.openxmlformats.org/officeDocument/2006/relationships/image" Target="../media/image26.svg"/><Relationship Id="rId13" Type="http://schemas.openxmlformats.org/officeDocument/2006/relationships/image" Target="../media/image36.svg"/><Relationship Id="rId3" Type="http://schemas.openxmlformats.org/officeDocument/2006/relationships/image" Target="../media/image8.png"/><Relationship Id="rId7" Type="http://schemas.openxmlformats.org/officeDocument/2006/relationships/image" Target="../media/image25.png"/><Relationship Id="rId12"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3.svg"/><Relationship Id="rId11" Type="http://schemas.openxmlformats.org/officeDocument/2006/relationships/image" Target="../media/image21.svg"/><Relationship Id="rId5" Type="http://schemas.openxmlformats.org/officeDocument/2006/relationships/image" Target="../media/image32.png"/><Relationship Id="rId10" Type="http://schemas.openxmlformats.org/officeDocument/2006/relationships/image" Target="../media/image20.png"/><Relationship Id="rId4" Type="http://schemas.openxmlformats.org/officeDocument/2006/relationships/image" Target="../media/image9.svg"/><Relationship Id="rId9" Type="http://schemas.openxmlformats.org/officeDocument/2006/relationships/image" Target="../media/image34.png"/></Relationships>
</file>

<file path=ppt/slides/_rels/slide20.xml.rels><?xml version="1.0" encoding="UTF-8" standalone="yes"?>
<Relationships xmlns="http://schemas.openxmlformats.org/package/2006/relationships"><Relationship Id="rId13" Type="http://schemas.openxmlformats.org/officeDocument/2006/relationships/image" Target="../media/image43.png"/><Relationship Id="rId18" Type="http://schemas.openxmlformats.org/officeDocument/2006/relationships/image" Target="../media/image26.svg"/><Relationship Id="rId26" Type="http://schemas.openxmlformats.org/officeDocument/2006/relationships/image" Target="../media/image52.svg"/><Relationship Id="rId3" Type="http://schemas.openxmlformats.org/officeDocument/2006/relationships/image" Target="../media/image8.png"/><Relationship Id="rId21" Type="http://schemas.openxmlformats.org/officeDocument/2006/relationships/image" Target="../media/image47.png"/><Relationship Id="rId34" Type="http://schemas.openxmlformats.org/officeDocument/2006/relationships/image" Target="../media/image60.svg"/><Relationship Id="rId7" Type="http://schemas.openxmlformats.org/officeDocument/2006/relationships/image" Target="../media/image39.png"/><Relationship Id="rId12" Type="http://schemas.openxmlformats.org/officeDocument/2006/relationships/image" Target="../media/image42.png"/><Relationship Id="rId17" Type="http://schemas.openxmlformats.org/officeDocument/2006/relationships/image" Target="../media/image25.png"/><Relationship Id="rId25" Type="http://schemas.openxmlformats.org/officeDocument/2006/relationships/image" Target="../media/image51.png"/><Relationship Id="rId33" Type="http://schemas.openxmlformats.org/officeDocument/2006/relationships/image" Target="../media/image59.png"/><Relationship Id="rId2" Type="http://schemas.openxmlformats.org/officeDocument/2006/relationships/image" Target="../media/image1.png"/><Relationship Id="rId16" Type="http://schemas.openxmlformats.org/officeDocument/2006/relationships/image" Target="../media/image13.svg"/><Relationship Id="rId20" Type="http://schemas.openxmlformats.org/officeDocument/2006/relationships/image" Target="../media/image46.svg"/><Relationship Id="rId29" Type="http://schemas.openxmlformats.org/officeDocument/2006/relationships/image" Target="../media/image55.png"/><Relationship Id="rId1" Type="http://schemas.openxmlformats.org/officeDocument/2006/relationships/slideLayout" Target="../slideLayouts/slideLayout7.xml"/><Relationship Id="rId6" Type="http://schemas.openxmlformats.org/officeDocument/2006/relationships/image" Target="../media/image38.png"/><Relationship Id="rId11" Type="http://schemas.openxmlformats.org/officeDocument/2006/relationships/image" Target="../media/image41.png"/><Relationship Id="rId24" Type="http://schemas.openxmlformats.org/officeDocument/2006/relationships/image" Target="../media/image50.svg"/><Relationship Id="rId32" Type="http://schemas.openxmlformats.org/officeDocument/2006/relationships/image" Target="../media/image58.svg"/><Relationship Id="rId5" Type="http://schemas.openxmlformats.org/officeDocument/2006/relationships/image" Target="../media/image37.png"/><Relationship Id="rId15" Type="http://schemas.openxmlformats.org/officeDocument/2006/relationships/image" Target="../media/image12.png"/><Relationship Id="rId23" Type="http://schemas.openxmlformats.org/officeDocument/2006/relationships/image" Target="../media/image49.png"/><Relationship Id="rId28" Type="http://schemas.openxmlformats.org/officeDocument/2006/relationships/image" Target="../media/image54.svg"/><Relationship Id="rId10" Type="http://schemas.openxmlformats.org/officeDocument/2006/relationships/image" Target="../media/image11.svg"/><Relationship Id="rId19" Type="http://schemas.openxmlformats.org/officeDocument/2006/relationships/image" Target="../media/image45.png"/><Relationship Id="rId31" Type="http://schemas.openxmlformats.org/officeDocument/2006/relationships/image" Target="../media/image57.png"/><Relationship Id="rId4" Type="http://schemas.openxmlformats.org/officeDocument/2006/relationships/image" Target="../media/image9.svg"/><Relationship Id="rId9" Type="http://schemas.openxmlformats.org/officeDocument/2006/relationships/image" Target="../media/image10.png"/><Relationship Id="rId14" Type="http://schemas.openxmlformats.org/officeDocument/2006/relationships/image" Target="../media/image44.png"/><Relationship Id="rId22" Type="http://schemas.openxmlformats.org/officeDocument/2006/relationships/image" Target="../media/image48.svg"/><Relationship Id="rId27" Type="http://schemas.openxmlformats.org/officeDocument/2006/relationships/image" Target="../media/image53.png"/><Relationship Id="rId30" Type="http://schemas.openxmlformats.org/officeDocument/2006/relationships/image" Target="../media/image56.svg"/><Relationship Id="rId8" Type="http://schemas.openxmlformats.org/officeDocument/2006/relationships/image" Target="../media/image40.png"/></Relationships>
</file>

<file path=ppt/slides/_rels/slide2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8.png"/><Relationship Id="rId7" Type="http://schemas.openxmlformats.org/officeDocument/2006/relationships/image" Target="../media/image13.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61.png"/><Relationship Id="rId4" Type="http://schemas.openxmlformats.org/officeDocument/2006/relationships/image" Target="../media/image9.svg"/><Relationship Id="rId9" Type="http://schemas.openxmlformats.org/officeDocument/2006/relationships/image" Target="../media/image11.svg"/></Relationships>
</file>

<file path=ppt/slides/_rels/slide2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png"/><Relationship Id="rId7" Type="http://schemas.openxmlformats.org/officeDocument/2006/relationships/image" Target="../media/image6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5.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a:grpSpLocks noChangeAspect="1"/>
          </p:cNvGrpSpPr>
          <p:nvPr/>
        </p:nvGrpSpPr>
        <p:grpSpPr>
          <a:xfrm rot="-322444">
            <a:off x="9758404" y="1991648"/>
            <a:ext cx="6303703" cy="6303703"/>
            <a:chOff x="0" y="0"/>
            <a:chExt cx="6350000" cy="6350000"/>
          </a:xfrm>
        </p:grpSpPr>
        <p:sp>
          <p:nvSpPr>
            <p:cNvPr id="4" name="Freeform 4"/>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3"/>
              <a:stretch>
                <a:fillRect t="-6852" b="-6852"/>
              </a:stretch>
            </a:blipFill>
          </p:spPr>
        </p:sp>
        <p:sp>
          <p:nvSpPr>
            <p:cNvPr id="5" name="Freeform 5"/>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6" name="Freeform 6"/>
          <p:cNvSpPr/>
          <p:nvPr/>
        </p:nvSpPr>
        <p:spPr>
          <a:xfrm>
            <a:off x="440892" y="1109559"/>
            <a:ext cx="10889582" cy="8850260"/>
          </a:xfrm>
          <a:custGeom>
            <a:avLst/>
            <a:gdLst/>
            <a:ahLst/>
            <a:cxnLst/>
            <a:rect l="l" t="t" r="r" b="b"/>
            <a:pathLst>
              <a:path w="10889582" h="8850260">
                <a:moveTo>
                  <a:pt x="0" y="0"/>
                </a:moveTo>
                <a:lnTo>
                  <a:pt x="10889582" y="0"/>
                </a:lnTo>
                <a:lnTo>
                  <a:pt x="10889582" y="8850260"/>
                </a:lnTo>
                <a:lnTo>
                  <a:pt x="0" y="885026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p:cNvSpPr/>
          <p:nvPr/>
        </p:nvSpPr>
        <p:spPr>
          <a:xfrm>
            <a:off x="15437706" y="7211892"/>
            <a:ext cx="2570397" cy="2884036"/>
          </a:xfrm>
          <a:custGeom>
            <a:avLst/>
            <a:gdLst/>
            <a:ahLst/>
            <a:cxnLst/>
            <a:rect l="l" t="t" r="r" b="b"/>
            <a:pathLst>
              <a:path w="2570397" h="2884036">
                <a:moveTo>
                  <a:pt x="0" y="0"/>
                </a:moveTo>
                <a:lnTo>
                  <a:pt x="2570397" y="0"/>
                </a:lnTo>
                <a:lnTo>
                  <a:pt x="2570397" y="2884036"/>
                </a:lnTo>
                <a:lnTo>
                  <a:pt x="0" y="2884036"/>
                </a:lnTo>
                <a:lnTo>
                  <a:pt x="0" y="0"/>
                </a:lnTo>
                <a:close/>
              </a:path>
            </a:pathLst>
          </a:custGeom>
          <a:blipFill>
            <a:blip r:embed="rId6"/>
            <a:stretch>
              <a:fillRect/>
            </a:stretch>
          </a:blipFill>
        </p:spPr>
      </p:sp>
      <p:sp>
        <p:nvSpPr>
          <p:cNvPr id="8" name="Freeform 8"/>
          <p:cNvSpPr/>
          <p:nvPr/>
        </p:nvSpPr>
        <p:spPr>
          <a:xfrm rot="-262447">
            <a:off x="16093184" y="3532617"/>
            <a:ext cx="2957368" cy="3797584"/>
          </a:xfrm>
          <a:custGeom>
            <a:avLst/>
            <a:gdLst/>
            <a:ahLst/>
            <a:cxnLst/>
            <a:rect l="l" t="t" r="r" b="b"/>
            <a:pathLst>
              <a:path w="2957368" h="3797584">
                <a:moveTo>
                  <a:pt x="0" y="0"/>
                </a:moveTo>
                <a:lnTo>
                  <a:pt x="2957368" y="0"/>
                </a:lnTo>
                <a:lnTo>
                  <a:pt x="2957368" y="3797583"/>
                </a:lnTo>
                <a:lnTo>
                  <a:pt x="0" y="379758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9" name="Freeform 9"/>
          <p:cNvSpPr/>
          <p:nvPr/>
        </p:nvSpPr>
        <p:spPr>
          <a:xfrm>
            <a:off x="16693174" y="-559036"/>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0" name="Freeform 10"/>
          <p:cNvSpPr/>
          <p:nvPr/>
        </p:nvSpPr>
        <p:spPr>
          <a:xfrm>
            <a:off x="9144000" y="7921702"/>
            <a:ext cx="1478118" cy="1309982"/>
          </a:xfrm>
          <a:custGeom>
            <a:avLst/>
            <a:gdLst/>
            <a:ahLst/>
            <a:cxnLst/>
            <a:rect l="l" t="t" r="r" b="b"/>
            <a:pathLst>
              <a:path w="1478118" h="1309982">
                <a:moveTo>
                  <a:pt x="0" y="0"/>
                </a:moveTo>
                <a:lnTo>
                  <a:pt x="1478118" y="0"/>
                </a:lnTo>
                <a:lnTo>
                  <a:pt x="1478118" y="1309982"/>
                </a:lnTo>
                <a:lnTo>
                  <a:pt x="0" y="1309982"/>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1" name="Freeform 11"/>
          <p:cNvSpPr/>
          <p:nvPr/>
        </p:nvSpPr>
        <p:spPr>
          <a:xfrm rot="-557850">
            <a:off x="1572075" y="445560"/>
            <a:ext cx="1951859" cy="2076446"/>
          </a:xfrm>
          <a:custGeom>
            <a:avLst/>
            <a:gdLst/>
            <a:ahLst/>
            <a:cxnLst/>
            <a:rect l="l" t="t" r="r" b="b"/>
            <a:pathLst>
              <a:path w="1951859" h="2076446">
                <a:moveTo>
                  <a:pt x="0" y="0"/>
                </a:moveTo>
                <a:lnTo>
                  <a:pt x="1951859" y="0"/>
                </a:lnTo>
                <a:lnTo>
                  <a:pt x="1951859" y="2076446"/>
                </a:lnTo>
                <a:lnTo>
                  <a:pt x="0" y="2076446"/>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12" name="TextBox 12"/>
          <p:cNvSpPr txBox="1"/>
          <p:nvPr/>
        </p:nvSpPr>
        <p:spPr>
          <a:xfrm rot="-533661">
            <a:off x="2151794" y="5719019"/>
            <a:ext cx="8456208" cy="2085636"/>
          </a:xfrm>
          <a:prstGeom prst="rect">
            <a:avLst/>
          </a:prstGeom>
        </p:spPr>
        <p:txBody>
          <a:bodyPr lIns="0" tIns="0" rIns="0" bIns="0" rtlCol="0" anchor="t">
            <a:spAutoFit/>
          </a:bodyPr>
          <a:lstStyle/>
          <a:p>
            <a:pPr algn="ctr">
              <a:lnSpc>
                <a:spcPts val="8540"/>
              </a:lnSpc>
            </a:pPr>
            <a:r>
              <a:rPr lang="en-US" sz="6100" dirty="0">
                <a:solidFill>
                  <a:srgbClr val="29741D"/>
                </a:solidFill>
                <a:latin typeface="Arial" panose="020B0604020202020204" pitchFamily="34" charset="0"/>
                <a:ea typeface="Sharpie"/>
                <a:cs typeface="Arial" panose="020B0604020202020204" pitchFamily="34" charset="0"/>
                <a:sym typeface="Sharpie"/>
              </a:rPr>
              <a:t>Jade Chandler</a:t>
            </a:r>
          </a:p>
          <a:p>
            <a:pPr algn="ctr">
              <a:lnSpc>
                <a:spcPts val="8540"/>
              </a:lnSpc>
            </a:pPr>
            <a:r>
              <a:rPr lang="en-US" sz="6100" dirty="0">
                <a:solidFill>
                  <a:srgbClr val="29741D"/>
                </a:solidFill>
                <a:latin typeface="Arial" panose="020B0604020202020204" pitchFamily="34" charset="0"/>
                <a:ea typeface="Sharpie"/>
                <a:cs typeface="Arial" panose="020B0604020202020204" pitchFamily="34" charset="0"/>
                <a:sym typeface="Sharpie"/>
              </a:rPr>
              <a:t>1 Birch</a:t>
            </a:r>
          </a:p>
        </p:txBody>
      </p:sp>
      <p:sp>
        <p:nvSpPr>
          <p:cNvPr id="13" name="TextBox 13"/>
          <p:cNvSpPr txBox="1"/>
          <p:nvPr/>
        </p:nvSpPr>
        <p:spPr>
          <a:xfrm rot="-484864">
            <a:off x="2170174" y="3820268"/>
            <a:ext cx="7432356" cy="2113030"/>
          </a:xfrm>
          <a:prstGeom prst="rect">
            <a:avLst/>
          </a:prstGeom>
        </p:spPr>
        <p:txBody>
          <a:bodyPr lIns="0" tIns="0" rIns="0" bIns="0" rtlCol="0" anchor="t">
            <a:spAutoFit/>
          </a:bodyPr>
          <a:lstStyle/>
          <a:p>
            <a:pPr algn="ctr">
              <a:lnSpc>
                <a:spcPts val="8308"/>
              </a:lnSpc>
            </a:pPr>
            <a:r>
              <a:rPr lang="en-US" sz="7101">
                <a:solidFill>
                  <a:srgbClr val="AB1D79"/>
                </a:solidFill>
                <a:latin typeface="Feel Free Playful"/>
                <a:ea typeface="Feel Free Playful"/>
                <a:cs typeface="Feel Free Playful"/>
                <a:sym typeface="Feel Free Playful"/>
              </a:rPr>
              <a:t>MEET THE TEACHER 2025 - 2026</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16693174" y="-559036"/>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Freeform 6"/>
          <p:cNvSpPr/>
          <p:nvPr/>
        </p:nvSpPr>
        <p:spPr>
          <a:xfrm>
            <a:off x="15637533" y="7487065"/>
            <a:ext cx="2481532" cy="2784327"/>
          </a:xfrm>
          <a:custGeom>
            <a:avLst/>
            <a:gdLst/>
            <a:ahLst/>
            <a:cxnLst/>
            <a:rect l="l" t="t" r="r" b="b"/>
            <a:pathLst>
              <a:path w="2481532" h="2784327">
                <a:moveTo>
                  <a:pt x="0" y="0"/>
                </a:moveTo>
                <a:lnTo>
                  <a:pt x="2481531" y="0"/>
                </a:lnTo>
                <a:lnTo>
                  <a:pt x="2481531" y="2784327"/>
                </a:lnTo>
                <a:lnTo>
                  <a:pt x="0" y="2784327"/>
                </a:lnTo>
                <a:lnTo>
                  <a:pt x="0" y="0"/>
                </a:lnTo>
                <a:close/>
              </a:path>
            </a:pathLst>
          </a:custGeom>
          <a:blipFill>
            <a:blip r:embed="rId5"/>
            <a:stretch>
              <a:fillRect/>
            </a:stretch>
          </a:blipFill>
        </p:spPr>
      </p:sp>
      <p:sp>
        <p:nvSpPr>
          <p:cNvPr id="7" name="Freeform 7"/>
          <p:cNvSpPr/>
          <p:nvPr/>
        </p:nvSpPr>
        <p:spPr>
          <a:xfrm>
            <a:off x="651582" y="603951"/>
            <a:ext cx="1728264" cy="1850886"/>
          </a:xfrm>
          <a:custGeom>
            <a:avLst/>
            <a:gdLst/>
            <a:ahLst/>
            <a:cxnLst/>
            <a:rect l="l" t="t" r="r" b="b"/>
            <a:pathLst>
              <a:path w="1728264" h="1850886">
                <a:moveTo>
                  <a:pt x="0" y="0"/>
                </a:moveTo>
                <a:lnTo>
                  <a:pt x="1728264" y="0"/>
                </a:lnTo>
                <a:lnTo>
                  <a:pt x="1728264" y="1850886"/>
                </a:lnTo>
                <a:lnTo>
                  <a:pt x="0" y="1850886"/>
                </a:lnTo>
                <a:lnTo>
                  <a:pt x="0" y="0"/>
                </a:lnTo>
                <a:close/>
              </a:path>
            </a:pathLst>
          </a:custGeom>
          <a:blipFill>
            <a:blip r:embed="rId6"/>
            <a:stretch>
              <a:fillRect/>
            </a:stretch>
          </a:blipFill>
        </p:spPr>
      </p:sp>
      <p:sp>
        <p:nvSpPr>
          <p:cNvPr id="8" name="TextBox 8"/>
          <p:cNvSpPr txBox="1"/>
          <p:nvPr/>
        </p:nvSpPr>
        <p:spPr>
          <a:xfrm>
            <a:off x="2496092" y="3948455"/>
            <a:ext cx="13295816" cy="4930774"/>
          </a:xfrm>
          <a:prstGeom prst="rect">
            <a:avLst/>
          </a:prstGeom>
        </p:spPr>
        <p:txBody>
          <a:bodyPr lIns="0" tIns="0" rIns="0" bIns="0" rtlCol="0" anchor="t">
            <a:spAutoFit/>
          </a:bodyPr>
          <a:lstStyle/>
          <a:p>
            <a:pPr marL="755655" lvl="1" indent="-377828" algn="ctr">
              <a:lnSpc>
                <a:spcPts val="4900"/>
              </a:lnSpc>
              <a:buFont typeface="Arial"/>
              <a:buChar char="•"/>
            </a:pPr>
            <a:r>
              <a:rPr lang="en-US" sz="3500">
                <a:solidFill>
                  <a:srgbClr val="29741D"/>
                </a:solidFill>
                <a:latin typeface="Quicksand"/>
                <a:ea typeface="Quicksand"/>
                <a:cs typeface="Quicksand"/>
                <a:sym typeface="Quicksand"/>
              </a:rPr>
              <a:t>I have worked at THS for 5 years, ranging from Year 6 to Year 1.</a:t>
            </a:r>
          </a:p>
          <a:p>
            <a:pPr marL="755655" lvl="1" indent="-377828" algn="ctr">
              <a:lnSpc>
                <a:spcPts val="4900"/>
              </a:lnSpc>
              <a:buFont typeface="Arial"/>
              <a:buChar char="•"/>
            </a:pPr>
            <a:r>
              <a:rPr lang="en-US" sz="3500">
                <a:solidFill>
                  <a:srgbClr val="29741D"/>
                </a:solidFill>
                <a:latin typeface="Quicksand"/>
                <a:ea typeface="Quicksand"/>
                <a:cs typeface="Quicksand"/>
                <a:sym typeface="Quicksand"/>
              </a:rPr>
              <a:t>I taught in Year 1 last year and I am very excited to be teaching in there again (it’s my favorite year group!)</a:t>
            </a:r>
          </a:p>
          <a:p>
            <a:pPr marL="755655" lvl="1" indent="-377828" algn="ctr">
              <a:lnSpc>
                <a:spcPts val="4900"/>
              </a:lnSpc>
              <a:buFont typeface="Arial"/>
              <a:buChar char="•"/>
            </a:pPr>
            <a:r>
              <a:rPr lang="en-US" sz="3500">
                <a:solidFill>
                  <a:srgbClr val="29741D"/>
                </a:solidFill>
                <a:latin typeface="Quicksand"/>
                <a:ea typeface="Quicksand"/>
                <a:cs typeface="Quicksand"/>
                <a:sym typeface="Quicksand"/>
              </a:rPr>
              <a:t>We are all THS BIRDS and during Year 1, we will be making sure they soar to their sky of opportunity. </a:t>
            </a:r>
          </a:p>
          <a:p>
            <a:pPr marL="755655" lvl="1" indent="-377828" algn="ctr">
              <a:lnSpc>
                <a:spcPts val="4900"/>
              </a:lnSpc>
              <a:buFont typeface="Arial"/>
              <a:buChar char="•"/>
            </a:pPr>
            <a:r>
              <a:rPr lang="en-US" sz="3500">
                <a:solidFill>
                  <a:srgbClr val="29741D"/>
                </a:solidFill>
                <a:latin typeface="Quicksand"/>
                <a:ea typeface="Quicksand"/>
                <a:cs typeface="Quicksand"/>
                <a:sym typeface="Quicksand"/>
              </a:rPr>
              <a:t>I am a mum to my cat Jackson, who I always talk about in class!</a:t>
            </a:r>
          </a:p>
        </p:txBody>
      </p:sp>
      <p:sp>
        <p:nvSpPr>
          <p:cNvPr id="9" name="TextBox 9"/>
          <p:cNvSpPr txBox="1"/>
          <p:nvPr/>
        </p:nvSpPr>
        <p:spPr>
          <a:xfrm>
            <a:off x="1990881" y="1120804"/>
            <a:ext cx="14306237" cy="2894326"/>
          </a:xfrm>
          <a:prstGeom prst="rect">
            <a:avLst/>
          </a:prstGeom>
        </p:spPr>
        <p:txBody>
          <a:bodyPr lIns="0" tIns="0" rIns="0" bIns="0" rtlCol="0" anchor="t">
            <a:spAutoFit/>
          </a:bodyPr>
          <a:lstStyle/>
          <a:p>
            <a:pPr algn="ctr">
              <a:lnSpc>
                <a:spcPts val="11620"/>
              </a:lnSpc>
              <a:spcBef>
                <a:spcPct val="0"/>
              </a:spcBef>
            </a:pPr>
            <a:r>
              <a:rPr lang="en-US" sz="8300">
                <a:solidFill>
                  <a:srgbClr val="AB1D79"/>
                </a:solidFill>
                <a:latin typeface="Feel Free Playful"/>
                <a:ea typeface="Feel Free Playful"/>
                <a:cs typeface="Feel Free Playful"/>
                <a:sym typeface="Feel Free Playful"/>
              </a:rPr>
              <a:t>Who am I? Where did I come from? What am i doing here?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16693174" y="-559036"/>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Freeform 6"/>
          <p:cNvSpPr/>
          <p:nvPr/>
        </p:nvSpPr>
        <p:spPr>
          <a:xfrm rot="-5903219">
            <a:off x="456904" y="165419"/>
            <a:ext cx="1929802" cy="2050254"/>
          </a:xfrm>
          <a:custGeom>
            <a:avLst/>
            <a:gdLst/>
            <a:ahLst/>
            <a:cxnLst/>
            <a:rect l="l" t="t" r="r" b="b"/>
            <a:pathLst>
              <a:path w="1929802" h="2050254">
                <a:moveTo>
                  <a:pt x="0" y="0"/>
                </a:moveTo>
                <a:lnTo>
                  <a:pt x="1929802" y="0"/>
                </a:lnTo>
                <a:lnTo>
                  <a:pt x="1929802" y="2050254"/>
                </a:lnTo>
                <a:lnTo>
                  <a:pt x="0" y="2050254"/>
                </a:lnTo>
                <a:lnTo>
                  <a:pt x="0" y="0"/>
                </a:lnTo>
                <a:close/>
              </a:path>
            </a:pathLst>
          </a:custGeom>
          <a:blipFill>
            <a:blip r:embed="rId5"/>
            <a:stretch>
              <a:fillRect/>
            </a:stretch>
          </a:blipFill>
        </p:spPr>
      </p:sp>
      <p:sp>
        <p:nvSpPr>
          <p:cNvPr id="7" name="Freeform 7"/>
          <p:cNvSpPr/>
          <p:nvPr/>
        </p:nvSpPr>
        <p:spPr>
          <a:xfrm rot="1026037">
            <a:off x="15531549" y="7946086"/>
            <a:ext cx="2538584" cy="2205395"/>
          </a:xfrm>
          <a:custGeom>
            <a:avLst/>
            <a:gdLst/>
            <a:ahLst/>
            <a:cxnLst/>
            <a:rect l="l" t="t" r="r" b="b"/>
            <a:pathLst>
              <a:path w="2538584" h="2205395">
                <a:moveTo>
                  <a:pt x="0" y="0"/>
                </a:moveTo>
                <a:lnTo>
                  <a:pt x="2538584" y="0"/>
                </a:lnTo>
                <a:lnTo>
                  <a:pt x="2538584" y="2205395"/>
                </a:lnTo>
                <a:lnTo>
                  <a:pt x="0" y="2205395"/>
                </a:lnTo>
                <a:lnTo>
                  <a:pt x="0" y="0"/>
                </a:lnTo>
                <a:close/>
              </a:path>
            </a:pathLst>
          </a:custGeom>
          <a:blipFill>
            <a:blip r:embed="rId6"/>
            <a:stretch>
              <a:fillRect/>
            </a:stretch>
          </a:blipFill>
        </p:spPr>
      </p:sp>
      <p:sp>
        <p:nvSpPr>
          <p:cNvPr id="8" name="TextBox 8"/>
          <p:cNvSpPr txBox="1"/>
          <p:nvPr/>
        </p:nvSpPr>
        <p:spPr>
          <a:xfrm>
            <a:off x="1990881" y="3948455"/>
            <a:ext cx="13941109" cy="5123814"/>
          </a:xfrm>
          <a:prstGeom prst="rect">
            <a:avLst/>
          </a:prstGeom>
        </p:spPr>
        <p:txBody>
          <a:bodyPr lIns="0" tIns="0" rIns="0" bIns="0" rtlCol="0" anchor="t">
            <a:spAutoFit/>
          </a:bodyPr>
          <a:lstStyle/>
          <a:p>
            <a:pPr marL="798834" lvl="1" indent="-399417" algn="ctr">
              <a:lnSpc>
                <a:spcPts val="5180"/>
              </a:lnSpc>
              <a:buFont typeface="Arial"/>
              <a:buChar char="•"/>
            </a:pPr>
            <a:r>
              <a:rPr lang="en-US" sz="3700">
                <a:solidFill>
                  <a:srgbClr val="29741D"/>
                </a:solidFill>
                <a:latin typeface="Quicksand"/>
                <a:ea typeface="Quicksand"/>
                <a:cs typeface="Quicksand"/>
                <a:sym typeface="Quicksand"/>
              </a:rPr>
              <a:t>Their learning and happiness are important to you so they are important to me. I want the best for them and to be able to provide them with many opportunities. </a:t>
            </a:r>
          </a:p>
          <a:p>
            <a:pPr marL="798834" lvl="1" indent="-399417" algn="ctr">
              <a:lnSpc>
                <a:spcPts val="5180"/>
              </a:lnSpc>
              <a:buFont typeface="Arial"/>
              <a:buChar char="•"/>
            </a:pPr>
            <a:r>
              <a:rPr lang="en-US" sz="3700">
                <a:solidFill>
                  <a:srgbClr val="29741D"/>
                </a:solidFill>
                <a:latin typeface="Quicksand"/>
                <a:ea typeface="Quicksand"/>
                <a:cs typeface="Quicksand"/>
                <a:sym typeface="Quicksand"/>
              </a:rPr>
              <a:t>Learning is not just about reading, writing and maths but also social and emotional development too.</a:t>
            </a:r>
          </a:p>
          <a:p>
            <a:pPr marL="798834" lvl="1" indent="-399417" algn="ctr">
              <a:lnSpc>
                <a:spcPts val="5180"/>
              </a:lnSpc>
              <a:buFont typeface="Arial"/>
              <a:buChar char="•"/>
            </a:pPr>
            <a:r>
              <a:rPr lang="en-US" sz="3700">
                <a:solidFill>
                  <a:srgbClr val="29741D"/>
                </a:solidFill>
                <a:latin typeface="Quicksand"/>
                <a:ea typeface="Quicksand"/>
                <a:cs typeface="Quicksand"/>
                <a:sym typeface="Quicksand"/>
              </a:rPr>
              <a:t>In our class there will be a ‘worry monster’ for the children to ‘post’ their worries - if we know about them we can help.</a:t>
            </a:r>
          </a:p>
          <a:p>
            <a:pPr algn="ctr">
              <a:lnSpc>
                <a:spcPts val="4340"/>
              </a:lnSpc>
            </a:pPr>
            <a:endParaRPr lang="en-US" sz="3700">
              <a:solidFill>
                <a:srgbClr val="29741D"/>
              </a:solidFill>
              <a:latin typeface="Quicksand"/>
              <a:ea typeface="Quicksand"/>
              <a:cs typeface="Quicksand"/>
              <a:sym typeface="Quicksand"/>
            </a:endParaRPr>
          </a:p>
        </p:txBody>
      </p:sp>
      <p:sp>
        <p:nvSpPr>
          <p:cNvPr id="9" name="TextBox 9"/>
          <p:cNvSpPr txBox="1"/>
          <p:nvPr/>
        </p:nvSpPr>
        <p:spPr>
          <a:xfrm>
            <a:off x="1990881" y="1120804"/>
            <a:ext cx="14306237" cy="2894326"/>
          </a:xfrm>
          <a:prstGeom prst="rect">
            <a:avLst/>
          </a:prstGeom>
        </p:spPr>
        <p:txBody>
          <a:bodyPr lIns="0" tIns="0" rIns="0" bIns="0" rtlCol="0" anchor="t">
            <a:spAutoFit/>
          </a:bodyPr>
          <a:lstStyle/>
          <a:p>
            <a:pPr algn="ctr">
              <a:lnSpc>
                <a:spcPts val="11620"/>
              </a:lnSpc>
              <a:spcBef>
                <a:spcPct val="0"/>
              </a:spcBef>
            </a:pPr>
            <a:r>
              <a:rPr lang="en-US" sz="8300">
                <a:solidFill>
                  <a:srgbClr val="AB1D79"/>
                </a:solidFill>
                <a:latin typeface="Feel Free Playful"/>
                <a:ea typeface="Feel Free Playful"/>
                <a:cs typeface="Feel Free Playful"/>
                <a:sym typeface="Feel Free Playful"/>
              </a:rPr>
              <a:t>Why your children are important to us?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16693174" y="-559036"/>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Freeform 6"/>
          <p:cNvSpPr/>
          <p:nvPr/>
        </p:nvSpPr>
        <p:spPr>
          <a:xfrm rot="-4488096">
            <a:off x="14767988" y="7391613"/>
            <a:ext cx="3058260" cy="2905347"/>
          </a:xfrm>
          <a:custGeom>
            <a:avLst/>
            <a:gdLst/>
            <a:ahLst/>
            <a:cxnLst/>
            <a:rect l="l" t="t" r="r" b="b"/>
            <a:pathLst>
              <a:path w="3058260" h="2905347">
                <a:moveTo>
                  <a:pt x="0" y="0"/>
                </a:moveTo>
                <a:lnTo>
                  <a:pt x="3058261" y="0"/>
                </a:lnTo>
                <a:lnTo>
                  <a:pt x="3058261" y="2905347"/>
                </a:lnTo>
                <a:lnTo>
                  <a:pt x="0" y="2905347"/>
                </a:lnTo>
                <a:lnTo>
                  <a:pt x="0" y="0"/>
                </a:lnTo>
                <a:close/>
              </a:path>
            </a:pathLst>
          </a:custGeom>
          <a:blipFill>
            <a:blip r:embed="rId5"/>
            <a:stretch>
              <a:fillRect/>
            </a:stretch>
          </a:blipFill>
        </p:spPr>
      </p:sp>
      <p:sp>
        <p:nvSpPr>
          <p:cNvPr id="7" name="Freeform 7"/>
          <p:cNvSpPr/>
          <p:nvPr/>
        </p:nvSpPr>
        <p:spPr>
          <a:xfrm rot="586132">
            <a:off x="347036" y="0"/>
            <a:ext cx="2318450" cy="3486391"/>
          </a:xfrm>
          <a:custGeom>
            <a:avLst/>
            <a:gdLst/>
            <a:ahLst/>
            <a:cxnLst/>
            <a:rect l="l" t="t" r="r" b="b"/>
            <a:pathLst>
              <a:path w="2318450" h="3486391">
                <a:moveTo>
                  <a:pt x="0" y="0"/>
                </a:moveTo>
                <a:lnTo>
                  <a:pt x="2318450" y="0"/>
                </a:lnTo>
                <a:lnTo>
                  <a:pt x="2318450" y="3486391"/>
                </a:lnTo>
                <a:lnTo>
                  <a:pt x="0" y="3486391"/>
                </a:lnTo>
                <a:lnTo>
                  <a:pt x="0" y="0"/>
                </a:lnTo>
                <a:close/>
              </a:path>
            </a:pathLst>
          </a:custGeom>
          <a:blipFill>
            <a:blip r:embed="rId6"/>
            <a:stretch>
              <a:fillRect/>
            </a:stretch>
          </a:blipFill>
        </p:spPr>
      </p:sp>
      <p:sp>
        <p:nvSpPr>
          <p:cNvPr id="8" name="TextBox 8"/>
          <p:cNvSpPr txBox="1"/>
          <p:nvPr/>
        </p:nvSpPr>
        <p:spPr>
          <a:xfrm>
            <a:off x="1722813" y="3107056"/>
            <a:ext cx="14574306" cy="5620384"/>
          </a:xfrm>
          <a:prstGeom prst="rect">
            <a:avLst/>
          </a:prstGeom>
        </p:spPr>
        <p:txBody>
          <a:bodyPr lIns="0" tIns="0" rIns="0" bIns="0" rtlCol="0" anchor="t">
            <a:spAutoFit/>
          </a:bodyPr>
          <a:lstStyle/>
          <a:p>
            <a:pPr marL="777245" lvl="1" indent="-388622" algn="ctr">
              <a:lnSpc>
                <a:spcPts val="5040"/>
              </a:lnSpc>
              <a:buFont typeface="Arial"/>
              <a:buChar char="•"/>
            </a:pPr>
            <a:r>
              <a:rPr lang="en-US" sz="3600">
                <a:solidFill>
                  <a:srgbClr val="29741D"/>
                </a:solidFill>
                <a:latin typeface="Quicksand"/>
                <a:ea typeface="Quicksand"/>
                <a:cs typeface="Quicksand"/>
                <a:sym typeface="Quicksand"/>
              </a:rPr>
              <a:t>We will continue to have ‘Star of the Week’ and postcards home.</a:t>
            </a:r>
          </a:p>
          <a:p>
            <a:pPr marL="777245" lvl="1" indent="-388622" algn="ctr">
              <a:lnSpc>
                <a:spcPts val="5040"/>
              </a:lnSpc>
              <a:buFont typeface="Arial"/>
              <a:buChar char="•"/>
            </a:pPr>
            <a:r>
              <a:rPr lang="en-US" sz="3600">
                <a:solidFill>
                  <a:srgbClr val="29741D"/>
                </a:solidFill>
                <a:latin typeface="Quicksand"/>
                <a:ea typeface="Quicksand"/>
                <a:cs typeface="Quicksand"/>
                <a:sym typeface="Quicksand"/>
              </a:rPr>
              <a:t>We have a Dojo point system where your children can earn points towards a prize out of the prize box.</a:t>
            </a:r>
          </a:p>
          <a:p>
            <a:pPr marL="777245" lvl="1" indent="-388622" algn="ctr">
              <a:lnSpc>
                <a:spcPts val="5040"/>
              </a:lnSpc>
              <a:buFont typeface="Arial"/>
              <a:buChar char="•"/>
            </a:pPr>
            <a:r>
              <a:rPr lang="en-US" sz="3600">
                <a:solidFill>
                  <a:srgbClr val="29741D"/>
                </a:solidFill>
                <a:latin typeface="Quicksand"/>
                <a:ea typeface="Quicksand"/>
                <a:cs typeface="Quicksand"/>
                <a:sym typeface="Quicksand"/>
              </a:rPr>
              <a:t>We need your help - encourage your children to do the homework and read as much as possible (we have a phonics screening check in July 2026)</a:t>
            </a:r>
          </a:p>
          <a:p>
            <a:pPr marL="777245" lvl="1" indent="-388622" algn="ctr">
              <a:lnSpc>
                <a:spcPts val="5040"/>
              </a:lnSpc>
              <a:buFont typeface="Arial"/>
              <a:buChar char="•"/>
            </a:pPr>
            <a:r>
              <a:rPr lang="en-US" sz="3600">
                <a:solidFill>
                  <a:srgbClr val="29741D"/>
                </a:solidFill>
                <a:latin typeface="Quicksand"/>
                <a:ea typeface="Quicksand"/>
                <a:cs typeface="Quicksand"/>
                <a:sym typeface="Quicksand"/>
              </a:rPr>
              <a:t>Ensure they are at school on time, collected promptly and have the correct uniform/kit with them on the right day.</a:t>
            </a:r>
          </a:p>
          <a:p>
            <a:pPr algn="ctr">
              <a:lnSpc>
                <a:spcPts val="4340"/>
              </a:lnSpc>
            </a:pPr>
            <a:endParaRPr lang="en-US" sz="3600">
              <a:solidFill>
                <a:srgbClr val="29741D"/>
              </a:solidFill>
              <a:latin typeface="Quicksand"/>
              <a:ea typeface="Quicksand"/>
              <a:cs typeface="Quicksand"/>
              <a:sym typeface="Quicksand"/>
            </a:endParaRPr>
          </a:p>
        </p:txBody>
      </p:sp>
      <p:sp>
        <p:nvSpPr>
          <p:cNvPr id="9" name="TextBox 9"/>
          <p:cNvSpPr txBox="1"/>
          <p:nvPr/>
        </p:nvSpPr>
        <p:spPr>
          <a:xfrm>
            <a:off x="1990881" y="1082704"/>
            <a:ext cx="14306237" cy="1800235"/>
          </a:xfrm>
          <a:prstGeom prst="rect">
            <a:avLst/>
          </a:prstGeom>
        </p:spPr>
        <p:txBody>
          <a:bodyPr lIns="0" tIns="0" rIns="0" bIns="0" rtlCol="0" anchor="t">
            <a:spAutoFit/>
          </a:bodyPr>
          <a:lstStyle/>
          <a:p>
            <a:pPr algn="ctr">
              <a:lnSpc>
                <a:spcPts val="14699"/>
              </a:lnSpc>
              <a:spcBef>
                <a:spcPct val="0"/>
              </a:spcBef>
            </a:pPr>
            <a:r>
              <a:rPr lang="en-US" sz="10499">
                <a:solidFill>
                  <a:srgbClr val="AB1D79"/>
                </a:solidFill>
                <a:latin typeface="Feel Free Playful"/>
                <a:ea typeface="Feel Free Playful"/>
                <a:cs typeface="Feel Free Playful"/>
                <a:sym typeface="Feel Free Playful"/>
              </a:rPr>
              <a:t>SOaring birds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16693174" y="-559036"/>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6" name="Group 6"/>
          <p:cNvGrpSpPr>
            <a:grpSpLocks noChangeAspect="1"/>
          </p:cNvGrpSpPr>
          <p:nvPr/>
        </p:nvGrpSpPr>
        <p:grpSpPr>
          <a:xfrm rot="-322444">
            <a:off x="10197214" y="2169135"/>
            <a:ext cx="5953416" cy="5953416"/>
            <a:chOff x="0" y="0"/>
            <a:chExt cx="6350000" cy="6350000"/>
          </a:xfrm>
        </p:grpSpPr>
        <p:sp>
          <p:nvSpPr>
            <p:cNvPr id="7" name="Freeform 7"/>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5"/>
              <a:stretch>
                <a:fillRect l="-39328" r="-39328"/>
              </a:stretch>
            </a:blipFill>
          </p:spPr>
        </p:sp>
        <p:sp>
          <p:nvSpPr>
            <p:cNvPr id="8" name="Freeform 8"/>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9" name="Freeform 9"/>
          <p:cNvSpPr/>
          <p:nvPr/>
        </p:nvSpPr>
        <p:spPr>
          <a:xfrm>
            <a:off x="15236141" y="7369800"/>
            <a:ext cx="1457033" cy="1356862"/>
          </a:xfrm>
          <a:custGeom>
            <a:avLst/>
            <a:gdLst/>
            <a:ahLst/>
            <a:cxnLst/>
            <a:rect l="l" t="t" r="r" b="b"/>
            <a:pathLst>
              <a:path w="1457033" h="1356862">
                <a:moveTo>
                  <a:pt x="0" y="0"/>
                </a:moveTo>
                <a:lnTo>
                  <a:pt x="1457033" y="0"/>
                </a:lnTo>
                <a:lnTo>
                  <a:pt x="1457033" y="1356863"/>
                </a:lnTo>
                <a:lnTo>
                  <a:pt x="0" y="135686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p:cNvSpPr/>
          <p:nvPr/>
        </p:nvSpPr>
        <p:spPr>
          <a:xfrm rot="-557850">
            <a:off x="9797907" y="1135267"/>
            <a:ext cx="1444141" cy="1536320"/>
          </a:xfrm>
          <a:custGeom>
            <a:avLst/>
            <a:gdLst/>
            <a:ahLst/>
            <a:cxnLst/>
            <a:rect l="l" t="t" r="r" b="b"/>
            <a:pathLst>
              <a:path w="1444141" h="1536320">
                <a:moveTo>
                  <a:pt x="0" y="0"/>
                </a:moveTo>
                <a:lnTo>
                  <a:pt x="1444141" y="0"/>
                </a:lnTo>
                <a:lnTo>
                  <a:pt x="1444141" y="1536320"/>
                </a:lnTo>
                <a:lnTo>
                  <a:pt x="0" y="153632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1" name="TextBox 11"/>
          <p:cNvSpPr txBox="1"/>
          <p:nvPr/>
        </p:nvSpPr>
        <p:spPr>
          <a:xfrm>
            <a:off x="1028700" y="3825264"/>
            <a:ext cx="9137366" cy="4874259"/>
          </a:xfrm>
          <a:prstGeom prst="rect">
            <a:avLst/>
          </a:prstGeom>
        </p:spPr>
        <p:txBody>
          <a:bodyPr lIns="0" tIns="0" rIns="0" bIns="0" rtlCol="0" anchor="t">
            <a:spAutoFit/>
          </a:bodyPr>
          <a:lstStyle/>
          <a:p>
            <a:pPr marL="669298" lvl="1" indent="-334649" algn="ctr">
              <a:lnSpc>
                <a:spcPts val="4340"/>
              </a:lnSpc>
              <a:buFont typeface="Arial"/>
              <a:buChar char="•"/>
            </a:pPr>
            <a:r>
              <a:rPr lang="en-US" sz="3100">
                <a:solidFill>
                  <a:srgbClr val="29741D"/>
                </a:solidFill>
                <a:latin typeface="Quicksand"/>
                <a:ea typeface="Quicksand"/>
                <a:cs typeface="Quicksand"/>
                <a:sym typeface="Quicksand"/>
              </a:rPr>
              <a:t>This FoS teaches the children about the history of space travel compared to todays. </a:t>
            </a:r>
          </a:p>
          <a:p>
            <a:pPr marL="669298" lvl="1" indent="-334649" algn="ctr">
              <a:lnSpc>
                <a:spcPts val="4340"/>
              </a:lnSpc>
              <a:buFont typeface="Arial"/>
              <a:buChar char="•"/>
            </a:pPr>
            <a:r>
              <a:rPr lang="en-US" sz="3100">
                <a:solidFill>
                  <a:srgbClr val="29741D"/>
                </a:solidFill>
                <a:latin typeface="Quicksand"/>
                <a:ea typeface="Quicksand"/>
                <a:cs typeface="Quicksand"/>
                <a:sym typeface="Quicksand"/>
              </a:rPr>
              <a:t>Your child will also meet our class mascot of the term (he may be a visitor from outer space!)</a:t>
            </a:r>
          </a:p>
          <a:p>
            <a:pPr marL="669298" lvl="1" indent="-334649" algn="ctr">
              <a:lnSpc>
                <a:spcPts val="4340"/>
              </a:lnSpc>
              <a:buFont typeface="Arial"/>
              <a:buChar char="•"/>
            </a:pPr>
            <a:r>
              <a:rPr lang="en-US" sz="3100">
                <a:solidFill>
                  <a:srgbClr val="29741D"/>
                </a:solidFill>
                <a:latin typeface="Quicksand"/>
                <a:ea typeface="Quicksand"/>
                <a:cs typeface="Quicksand"/>
                <a:sym typeface="Quicksand"/>
              </a:rPr>
              <a:t>We will have a very special visit from Wonder Dome who are going to bring THS their very own portable planetarium and we will also do a study of the local area..</a:t>
            </a:r>
          </a:p>
        </p:txBody>
      </p:sp>
      <p:sp>
        <p:nvSpPr>
          <p:cNvPr id="12" name="TextBox 12"/>
          <p:cNvSpPr txBox="1"/>
          <p:nvPr/>
        </p:nvSpPr>
        <p:spPr>
          <a:xfrm>
            <a:off x="1347234" y="1521494"/>
            <a:ext cx="8336055" cy="2370445"/>
          </a:xfrm>
          <a:prstGeom prst="rect">
            <a:avLst/>
          </a:prstGeom>
        </p:spPr>
        <p:txBody>
          <a:bodyPr lIns="0" tIns="0" rIns="0" bIns="0" rtlCol="0" anchor="t">
            <a:spAutoFit/>
          </a:bodyPr>
          <a:lstStyle/>
          <a:p>
            <a:pPr algn="ctr">
              <a:lnSpc>
                <a:spcPts val="9520"/>
              </a:lnSpc>
              <a:spcBef>
                <a:spcPct val="0"/>
              </a:spcBef>
            </a:pPr>
            <a:r>
              <a:rPr lang="en-US" sz="6800">
                <a:solidFill>
                  <a:srgbClr val="AB1D79"/>
                </a:solidFill>
                <a:latin typeface="Feel Free Playful"/>
                <a:ea typeface="Feel Free Playful"/>
                <a:cs typeface="Feel Free Playful"/>
                <a:sym typeface="Feel Free Playful"/>
              </a:rPr>
              <a:t>Our first field of study is out of this world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315755" y="-993788"/>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6" name="Group 6"/>
          <p:cNvGrpSpPr>
            <a:grpSpLocks noChangeAspect="1"/>
          </p:cNvGrpSpPr>
          <p:nvPr/>
        </p:nvGrpSpPr>
        <p:grpSpPr>
          <a:xfrm rot="-322444">
            <a:off x="13345532" y="2514371"/>
            <a:ext cx="3610967" cy="3610967"/>
            <a:chOff x="0" y="0"/>
            <a:chExt cx="6350000" cy="6350000"/>
          </a:xfrm>
        </p:grpSpPr>
        <p:sp>
          <p:nvSpPr>
            <p:cNvPr id="7" name="Freeform 7"/>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5"/>
              <a:stretch>
                <a:fillRect l="-27121" r="-27121"/>
              </a:stretch>
            </a:blipFill>
          </p:spPr>
        </p:sp>
        <p:sp>
          <p:nvSpPr>
            <p:cNvPr id="8" name="Freeform 8"/>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9" name="TextBox 9"/>
          <p:cNvSpPr txBox="1"/>
          <p:nvPr/>
        </p:nvSpPr>
        <p:spPr>
          <a:xfrm>
            <a:off x="1662599" y="5467350"/>
            <a:ext cx="10016120" cy="1562100"/>
          </a:xfrm>
          <a:prstGeom prst="rect">
            <a:avLst/>
          </a:prstGeom>
        </p:spPr>
        <p:txBody>
          <a:bodyPr lIns="0" tIns="0" rIns="0" bIns="0" rtlCol="0" anchor="t">
            <a:spAutoFit/>
          </a:bodyPr>
          <a:lstStyle/>
          <a:p>
            <a:pPr marL="971550" lvl="1" indent="-485775" algn="ctr">
              <a:lnSpc>
                <a:spcPts val="6299"/>
              </a:lnSpc>
              <a:buFont typeface="Arial"/>
              <a:buChar char="•"/>
            </a:pPr>
            <a:r>
              <a:rPr lang="en-US" sz="4500">
                <a:solidFill>
                  <a:srgbClr val="29741D"/>
                </a:solidFill>
                <a:latin typeface="Quicksand"/>
                <a:ea typeface="Quicksand"/>
                <a:cs typeface="Quicksand"/>
                <a:sym typeface="Quicksand"/>
              </a:rPr>
              <a:t>London is Calling</a:t>
            </a:r>
          </a:p>
          <a:p>
            <a:pPr marL="971550" lvl="1" indent="-485775" algn="ctr">
              <a:lnSpc>
                <a:spcPts val="6299"/>
              </a:lnSpc>
              <a:buFont typeface="Arial"/>
              <a:buChar char="•"/>
            </a:pPr>
            <a:r>
              <a:rPr lang="en-US" sz="4500">
                <a:solidFill>
                  <a:srgbClr val="29741D"/>
                </a:solidFill>
                <a:latin typeface="Quicksand"/>
                <a:ea typeface="Quicksand"/>
                <a:cs typeface="Quicksand"/>
                <a:sym typeface="Quicksand"/>
              </a:rPr>
              <a:t>Children of the Revolution</a:t>
            </a:r>
          </a:p>
        </p:txBody>
      </p:sp>
      <p:sp>
        <p:nvSpPr>
          <p:cNvPr id="10" name="Freeform 10"/>
          <p:cNvSpPr/>
          <p:nvPr/>
        </p:nvSpPr>
        <p:spPr>
          <a:xfrm rot="-262447">
            <a:off x="15971084" y="7366563"/>
            <a:ext cx="2211826" cy="2840227"/>
          </a:xfrm>
          <a:custGeom>
            <a:avLst/>
            <a:gdLst/>
            <a:ahLst/>
            <a:cxnLst/>
            <a:rect l="l" t="t" r="r" b="b"/>
            <a:pathLst>
              <a:path w="2211826" h="2840227">
                <a:moveTo>
                  <a:pt x="0" y="0"/>
                </a:moveTo>
                <a:lnTo>
                  <a:pt x="2211827" y="0"/>
                </a:lnTo>
                <a:lnTo>
                  <a:pt x="2211827" y="2840227"/>
                </a:lnTo>
                <a:lnTo>
                  <a:pt x="0" y="284022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p:cNvSpPr/>
          <p:nvPr/>
        </p:nvSpPr>
        <p:spPr>
          <a:xfrm>
            <a:off x="1127173" y="1403822"/>
            <a:ext cx="1112529" cy="1403822"/>
          </a:xfrm>
          <a:custGeom>
            <a:avLst/>
            <a:gdLst/>
            <a:ahLst/>
            <a:cxnLst/>
            <a:rect l="l" t="t" r="r" b="b"/>
            <a:pathLst>
              <a:path w="1112529" h="1403822">
                <a:moveTo>
                  <a:pt x="0" y="0"/>
                </a:moveTo>
                <a:lnTo>
                  <a:pt x="1112529" y="0"/>
                </a:lnTo>
                <a:lnTo>
                  <a:pt x="1112529" y="1403823"/>
                </a:lnTo>
                <a:lnTo>
                  <a:pt x="0" y="1403823"/>
                </a:lnTo>
                <a:lnTo>
                  <a:pt x="0" y="0"/>
                </a:lnTo>
                <a:close/>
              </a:path>
            </a:pathLst>
          </a:custGeom>
          <a:blipFill>
            <a:blip r:embed="rId8"/>
            <a:stretch>
              <a:fillRect/>
            </a:stretch>
          </a:blipFill>
        </p:spPr>
      </p:sp>
      <p:sp>
        <p:nvSpPr>
          <p:cNvPr id="12" name="Freeform 12"/>
          <p:cNvSpPr/>
          <p:nvPr/>
        </p:nvSpPr>
        <p:spPr>
          <a:xfrm rot="-557850">
            <a:off x="15143925" y="1135267"/>
            <a:ext cx="1444141" cy="1536320"/>
          </a:xfrm>
          <a:custGeom>
            <a:avLst/>
            <a:gdLst/>
            <a:ahLst/>
            <a:cxnLst/>
            <a:rect l="l" t="t" r="r" b="b"/>
            <a:pathLst>
              <a:path w="1444141" h="1536320">
                <a:moveTo>
                  <a:pt x="0" y="0"/>
                </a:moveTo>
                <a:lnTo>
                  <a:pt x="1444141" y="0"/>
                </a:lnTo>
                <a:lnTo>
                  <a:pt x="1444141" y="1536320"/>
                </a:lnTo>
                <a:lnTo>
                  <a:pt x="0" y="153632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grpSp>
        <p:nvGrpSpPr>
          <p:cNvPr id="13" name="Group 13"/>
          <p:cNvGrpSpPr>
            <a:grpSpLocks noChangeAspect="1"/>
          </p:cNvGrpSpPr>
          <p:nvPr/>
        </p:nvGrpSpPr>
        <p:grpSpPr>
          <a:xfrm rot="947512">
            <a:off x="11378887" y="5480869"/>
            <a:ext cx="3610967" cy="3610967"/>
            <a:chOff x="0" y="0"/>
            <a:chExt cx="6350000" cy="6350000"/>
          </a:xfrm>
        </p:grpSpPr>
        <p:sp>
          <p:nvSpPr>
            <p:cNvPr id="14" name="Freeform 14"/>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11"/>
              <a:stretch>
                <a:fillRect t="-18446" b="-18446"/>
              </a:stretch>
            </a:blipFill>
          </p:spPr>
        </p:sp>
        <p:sp>
          <p:nvSpPr>
            <p:cNvPr id="15" name="Freeform 15"/>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16" name="TextBox 16"/>
          <p:cNvSpPr txBox="1"/>
          <p:nvPr/>
        </p:nvSpPr>
        <p:spPr>
          <a:xfrm>
            <a:off x="2239702" y="2606704"/>
            <a:ext cx="9858028" cy="2806699"/>
          </a:xfrm>
          <a:prstGeom prst="rect">
            <a:avLst/>
          </a:prstGeom>
        </p:spPr>
        <p:txBody>
          <a:bodyPr lIns="0" tIns="0" rIns="0" bIns="0" rtlCol="0" anchor="t">
            <a:spAutoFit/>
          </a:bodyPr>
          <a:lstStyle/>
          <a:p>
            <a:pPr algn="ctr">
              <a:lnSpc>
                <a:spcPts val="11200"/>
              </a:lnSpc>
              <a:spcBef>
                <a:spcPct val="0"/>
              </a:spcBef>
            </a:pPr>
            <a:r>
              <a:rPr lang="en-US" sz="8000">
                <a:solidFill>
                  <a:srgbClr val="AB1D79"/>
                </a:solidFill>
                <a:latin typeface="Feel Free Playful"/>
                <a:ea typeface="Feel Free Playful"/>
                <a:cs typeface="Feel Free Playful"/>
                <a:sym typeface="Feel Free Playful"/>
              </a:rPr>
              <a:t>Other Fields of study will be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16316399" y="-1198248"/>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TextBox 6"/>
          <p:cNvSpPr txBox="1"/>
          <p:nvPr/>
        </p:nvSpPr>
        <p:spPr>
          <a:xfrm>
            <a:off x="1759259" y="3099514"/>
            <a:ext cx="14356853" cy="5996940"/>
          </a:xfrm>
          <a:prstGeom prst="rect">
            <a:avLst/>
          </a:prstGeom>
        </p:spPr>
        <p:txBody>
          <a:bodyPr lIns="0" tIns="0" rIns="0" bIns="0" rtlCol="0" anchor="t">
            <a:spAutoFit/>
          </a:bodyPr>
          <a:lstStyle/>
          <a:p>
            <a:pPr algn="ctr">
              <a:lnSpc>
                <a:spcPts val="4620"/>
              </a:lnSpc>
            </a:pPr>
            <a:r>
              <a:rPr lang="en-US" sz="3300">
                <a:solidFill>
                  <a:srgbClr val="36AD92"/>
                </a:solidFill>
                <a:latin typeface="Quicksand"/>
                <a:ea typeface="Quicksand"/>
                <a:cs typeface="Quicksand"/>
                <a:sym typeface="Quicksand"/>
              </a:rPr>
              <a:t>PE Days - The children MUST have their PE kits in school on the first day back</a:t>
            </a:r>
            <a:r>
              <a:rPr lang="en-US" sz="3300">
                <a:solidFill>
                  <a:srgbClr val="9BFFFB"/>
                </a:solidFill>
                <a:latin typeface="Quicksand"/>
                <a:ea typeface="Quicksand"/>
                <a:cs typeface="Quicksand"/>
                <a:sym typeface="Quicksand"/>
              </a:rPr>
              <a:t>.</a:t>
            </a:r>
          </a:p>
          <a:p>
            <a:pPr algn="ctr">
              <a:lnSpc>
                <a:spcPts val="4620"/>
              </a:lnSpc>
            </a:pPr>
            <a:r>
              <a:rPr lang="en-US" sz="3300">
                <a:solidFill>
                  <a:srgbClr val="DD4B4B"/>
                </a:solidFill>
                <a:latin typeface="Quicksand"/>
                <a:ea typeface="Quicksand"/>
                <a:cs typeface="Quicksand"/>
                <a:sym typeface="Quicksand"/>
              </a:rPr>
              <a:t>Homework - Homework will be on Google Classroom and My Maths, children will need to submit their work by the agreed deadline.</a:t>
            </a:r>
          </a:p>
          <a:p>
            <a:pPr algn="ctr">
              <a:lnSpc>
                <a:spcPts val="4620"/>
              </a:lnSpc>
            </a:pPr>
            <a:r>
              <a:rPr lang="en-US" sz="3300">
                <a:solidFill>
                  <a:srgbClr val="F9D949"/>
                </a:solidFill>
                <a:latin typeface="Quicksand"/>
                <a:ea typeface="Quicksand"/>
                <a:cs typeface="Quicksand"/>
                <a:sym typeface="Quicksand"/>
              </a:rPr>
              <a:t>Daily Reading at Home - Reading Records continue - please read with your child.</a:t>
            </a:r>
          </a:p>
          <a:p>
            <a:pPr algn="ctr">
              <a:lnSpc>
                <a:spcPts val="4620"/>
              </a:lnSpc>
            </a:pPr>
            <a:r>
              <a:rPr lang="en-US" sz="3300">
                <a:solidFill>
                  <a:srgbClr val="FC6B98"/>
                </a:solidFill>
                <a:latin typeface="Quicksand"/>
                <a:ea typeface="Quicksand"/>
                <a:cs typeface="Quicksand"/>
                <a:sym typeface="Quicksand"/>
              </a:rPr>
              <a:t>Reading Eggs - a new task will be available each week but your child is more than welcome to complete any activity on Reading Eggs.</a:t>
            </a:r>
          </a:p>
          <a:p>
            <a:pPr algn="ctr">
              <a:lnSpc>
                <a:spcPts val="4620"/>
              </a:lnSpc>
            </a:pPr>
            <a:r>
              <a:rPr lang="en-US" sz="3300">
                <a:solidFill>
                  <a:srgbClr val="C24D9B"/>
                </a:solidFill>
                <a:latin typeface="Quicksand"/>
                <a:ea typeface="Quicksand"/>
                <a:cs typeface="Quicksand"/>
                <a:sym typeface="Quicksand"/>
              </a:rPr>
              <a:t>Numbots - all children have a log in - please encourage them daily.</a:t>
            </a:r>
          </a:p>
          <a:p>
            <a:pPr algn="ctr">
              <a:lnSpc>
                <a:spcPts val="6299"/>
              </a:lnSpc>
            </a:pPr>
            <a:endParaRPr lang="en-US" sz="3300">
              <a:solidFill>
                <a:srgbClr val="C24D9B"/>
              </a:solidFill>
              <a:latin typeface="Quicksand"/>
              <a:ea typeface="Quicksand"/>
              <a:cs typeface="Quicksand"/>
              <a:sym typeface="Quicksand"/>
            </a:endParaRPr>
          </a:p>
        </p:txBody>
      </p:sp>
      <p:sp>
        <p:nvSpPr>
          <p:cNvPr id="7" name="Freeform 7"/>
          <p:cNvSpPr/>
          <p:nvPr/>
        </p:nvSpPr>
        <p:spPr>
          <a:xfrm>
            <a:off x="15394667" y="7559415"/>
            <a:ext cx="2347622" cy="2080580"/>
          </a:xfrm>
          <a:custGeom>
            <a:avLst/>
            <a:gdLst/>
            <a:ahLst/>
            <a:cxnLst/>
            <a:rect l="l" t="t" r="r" b="b"/>
            <a:pathLst>
              <a:path w="2347622" h="2080580">
                <a:moveTo>
                  <a:pt x="0" y="0"/>
                </a:moveTo>
                <a:lnTo>
                  <a:pt x="2347622" y="0"/>
                </a:lnTo>
                <a:lnTo>
                  <a:pt x="2347622" y="2080581"/>
                </a:lnTo>
                <a:lnTo>
                  <a:pt x="0" y="208058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8" name="Freeform 8"/>
          <p:cNvSpPr/>
          <p:nvPr/>
        </p:nvSpPr>
        <p:spPr>
          <a:xfrm>
            <a:off x="364630" y="470347"/>
            <a:ext cx="2516892" cy="1881377"/>
          </a:xfrm>
          <a:custGeom>
            <a:avLst/>
            <a:gdLst/>
            <a:ahLst/>
            <a:cxnLst/>
            <a:rect l="l" t="t" r="r" b="b"/>
            <a:pathLst>
              <a:path w="2516892" h="1881377">
                <a:moveTo>
                  <a:pt x="0" y="0"/>
                </a:moveTo>
                <a:lnTo>
                  <a:pt x="2516892" y="0"/>
                </a:lnTo>
                <a:lnTo>
                  <a:pt x="2516892" y="1881377"/>
                </a:lnTo>
                <a:lnTo>
                  <a:pt x="0" y="188137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9" name="TextBox 9"/>
          <p:cNvSpPr txBox="1"/>
          <p:nvPr/>
        </p:nvSpPr>
        <p:spPr>
          <a:xfrm>
            <a:off x="1306893" y="1572262"/>
            <a:ext cx="15261585" cy="1387474"/>
          </a:xfrm>
          <a:prstGeom prst="rect">
            <a:avLst/>
          </a:prstGeom>
        </p:spPr>
        <p:txBody>
          <a:bodyPr lIns="0" tIns="0" rIns="0" bIns="0" rtlCol="0" anchor="t">
            <a:spAutoFit/>
          </a:bodyPr>
          <a:lstStyle/>
          <a:p>
            <a:pPr algn="ctr">
              <a:lnSpc>
                <a:spcPts val="11200"/>
              </a:lnSpc>
              <a:spcBef>
                <a:spcPct val="0"/>
              </a:spcBef>
            </a:pPr>
            <a:r>
              <a:rPr lang="en-US" sz="8000">
                <a:solidFill>
                  <a:srgbClr val="AB1D79"/>
                </a:solidFill>
                <a:latin typeface="Feel Free Playful"/>
                <a:ea typeface="Feel Free Playful"/>
                <a:cs typeface="Feel Free Playful"/>
                <a:sym typeface="Feel Free Playful"/>
              </a:rPr>
              <a:t>Daily routines and expectations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16316399" y="-1198248"/>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6" name="Group 6"/>
          <p:cNvGrpSpPr>
            <a:grpSpLocks noChangeAspect="1"/>
          </p:cNvGrpSpPr>
          <p:nvPr/>
        </p:nvGrpSpPr>
        <p:grpSpPr>
          <a:xfrm rot="-322444">
            <a:off x="2086391" y="2294475"/>
            <a:ext cx="3484837" cy="3484837"/>
            <a:chOff x="0" y="0"/>
            <a:chExt cx="6350000" cy="6350000"/>
          </a:xfrm>
        </p:grpSpPr>
        <p:sp>
          <p:nvSpPr>
            <p:cNvPr id="7" name="Freeform 7"/>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5"/>
              <a:stretch>
                <a:fillRect l="-9433" r="-9433"/>
              </a:stretch>
            </a:blipFill>
          </p:spPr>
        </p:sp>
        <p:sp>
          <p:nvSpPr>
            <p:cNvPr id="8" name="Freeform 8"/>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9" name="Freeform 9"/>
          <p:cNvSpPr/>
          <p:nvPr/>
        </p:nvSpPr>
        <p:spPr>
          <a:xfrm>
            <a:off x="4864144" y="1531257"/>
            <a:ext cx="1725232" cy="1289611"/>
          </a:xfrm>
          <a:custGeom>
            <a:avLst/>
            <a:gdLst/>
            <a:ahLst/>
            <a:cxnLst/>
            <a:rect l="l" t="t" r="r" b="b"/>
            <a:pathLst>
              <a:path w="1725232" h="1289611">
                <a:moveTo>
                  <a:pt x="0" y="0"/>
                </a:moveTo>
                <a:lnTo>
                  <a:pt x="1725232" y="0"/>
                </a:lnTo>
                <a:lnTo>
                  <a:pt x="1725232" y="1289611"/>
                </a:lnTo>
                <a:lnTo>
                  <a:pt x="0" y="128961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grpSp>
        <p:nvGrpSpPr>
          <p:cNvPr id="10" name="Group 10"/>
          <p:cNvGrpSpPr>
            <a:grpSpLocks noChangeAspect="1"/>
          </p:cNvGrpSpPr>
          <p:nvPr/>
        </p:nvGrpSpPr>
        <p:grpSpPr>
          <a:xfrm rot="-322444">
            <a:off x="3984342" y="4959337"/>
            <a:ext cx="3484837" cy="3484837"/>
            <a:chOff x="0" y="0"/>
            <a:chExt cx="6350000" cy="6350000"/>
          </a:xfrm>
        </p:grpSpPr>
        <p:sp>
          <p:nvSpPr>
            <p:cNvPr id="11" name="Freeform 11"/>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8"/>
              <a:stretch>
                <a:fillRect/>
              </a:stretch>
            </a:blipFill>
          </p:spPr>
        </p:sp>
        <p:sp>
          <p:nvSpPr>
            <p:cNvPr id="12" name="Freeform 12"/>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13" name="Freeform 13"/>
          <p:cNvSpPr/>
          <p:nvPr/>
        </p:nvSpPr>
        <p:spPr>
          <a:xfrm>
            <a:off x="6728043" y="7838908"/>
            <a:ext cx="1418951" cy="1257546"/>
          </a:xfrm>
          <a:custGeom>
            <a:avLst/>
            <a:gdLst/>
            <a:ahLst/>
            <a:cxnLst/>
            <a:rect l="l" t="t" r="r" b="b"/>
            <a:pathLst>
              <a:path w="1418951" h="1257546">
                <a:moveTo>
                  <a:pt x="0" y="0"/>
                </a:moveTo>
                <a:lnTo>
                  <a:pt x="1418951" y="0"/>
                </a:lnTo>
                <a:lnTo>
                  <a:pt x="1418951" y="1257546"/>
                </a:lnTo>
                <a:lnTo>
                  <a:pt x="0" y="125754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4" name="Freeform 14"/>
          <p:cNvSpPr/>
          <p:nvPr/>
        </p:nvSpPr>
        <p:spPr>
          <a:xfrm>
            <a:off x="3434998" y="4803805"/>
            <a:ext cx="1429146" cy="936091"/>
          </a:xfrm>
          <a:custGeom>
            <a:avLst/>
            <a:gdLst/>
            <a:ahLst/>
            <a:cxnLst/>
            <a:rect l="l" t="t" r="r" b="b"/>
            <a:pathLst>
              <a:path w="1429146" h="936091">
                <a:moveTo>
                  <a:pt x="0" y="0"/>
                </a:moveTo>
                <a:lnTo>
                  <a:pt x="1429146" y="0"/>
                </a:lnTo>
                <a:lnTo>
                  <a:pt x="1429146" y="936090"/>
                </a:lnTo>
                <a:lnTo>
                  <a:pt x="0" y="93609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5" name="TextBox 15"/>
          <p:cNvSpPr txBox="1"/>
          <p:nvPr/>
        </p:nvSpPr>
        <p:spPr>
          <a:xfrm>
            <a:off x="7440988" y="3257431"/>
            <a:ext cx="9588356" cy="1387474"/>
          </a:xfrm>
          <a:prstGeom prst="rect">
            <a:avLst/>
          </a:prstGeom>
        </p:spPr>
        <p:txBody>
          <a:bodyPr lIns="0" tIns="0" rIns="0" bIns="0" rtlCol="0" anchor="t">
            <a:spAutoFit/>
          </a:bodyPr>
          <a:lstStyle/>
          <a:p>
            <a:pPr algn="ctr">
              <a:lnSpc>
                <a:spcPts val="11200"/>
              </a:lnSpc>
              <a:spcBef>
                <a:spcPct val="0"/>
              </a:spcBef>
            </a:pPr>
            <a:r>
              <a:rPr lang="en-US" sz="8000">
                <a:solidFill>
                  <a:srgbClr val="AB1D79"/>
                </a:solidFill>
                <a:latin typeface="Feel Free Playful"/>
                <a:ea typeface="Feel Free Playful"/>
                <a:cs typeface="Feel Free Playful"/>
                <a:sym typeface="Feel Free Playful"/>
              </a:rPr>
              <a:t>B.I.r.d.s</a:t>
            </a:r>
          </a:p>
        </p:txBody>
      </p:sp>
      <p:sp>
        <p:nvSpPr>
          <p:cNvPr id="16" name="TextBox 16"/>
          <p:cNvSpPr txBox="1"/>
          <p:nvPr/>
        </p:nvSpPr>
        <p:spPr>
          <a:xfrm>
            <a:off x="7624710" y="5086350"/>
            <a:ext cx="8960916" cy="2518409"/>
          </a:xfrm>
          <a:prstGeom prst="rect">
            <a:avLst/>
          </a:prstGeom>
        </p:spPr>
        <p:txBody>
          <a:bodyPr lIns="0" tIns="0" rIns="0" bIns="0" rtlCol="0" anchor="t">
            <a:spAutoFit/>
          </a:bodyPr>
          <a:lstStyle/>
          <a:p>
            <a:pPr algn="ctr">
              <a:lnSpc>
                <a:spcPts val="5040"/>
              </a:lnSpc>
            </a:pPr>
            <a:r>
              <a:rPr lang="en-US" sz="3600">
                <a:solidFill>
                  <a:srgbClr val="29741D"/>
                </a:solidFill>
                <a:latin typeface="Quicksand"/>
                <a:ea typeface="Quicksand"/>
                <a:cs typeface="Quicksand"/>
                <a:sym typeface="Quicksand"/>
              </a:rPr>
              <a:t>Behaviour system – Still in place. You know it well ☺</a:t>
            </a:r>
          </a:p>
          <a:p>
            <a:pPr algn="ctr">
              <a:lnSpc>
                <a:spcPts val="5040"/>
              </a:lnSpc>
            </a:pPr>
            <a:endParaRPr lang="en-US" sz="3600">
              <a:solidFill>
                <a:srgbClr val="29741D"/>
              </a:solidFill>
              <a:latin typeface="Quicksand"/>
              <a:ea typeface="Quicksand"/>
              <a:cs typeface="Quicksand"/>
              <a:sym typeface="Quicksand"/>
            </a:endParaRPr>
          </a:p>
          <a:p>
            <a:pPr algn="ctr">
              <a:lnSpc>
                <a:spcPts val="5040"/>
              </a:lnSpc>
              <a:spcBef>
                <a:spcPct val="0"/>
              </a:spcBef>
            </a:pPr>
            <a:endParaRPr lang="en-US" sz="3600">
              <a:solidFill>
                <a:srgbClr val="29741D"/>
              </a:solidFill>
              <a:latin typeface="Quicksand"/>
              <a:ea typeface="Quicksand"/>
              <a:cs typeface="Quicksand"/>
              <a:sym typeface="Quicksan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16316399" y="-1198248"/>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6" name="Group 6"/>
          <p:cNvGrpSpPr>
            <a:grpSpLocks noChangeAspect="1"/>
          </p:cNvGrpSpPr>
          <p:nvPr/>
        </p:nvGrpSpPr>
        <p:grpSpPr>
          <a:xfrm rot="-322444">
            <a:off x="12928109" y="1686462"/>
            <a:ext cx="3484837" cy="3484837"/>
            <a:chOff x="0" y="0"/>
            <a:chExt cx="6350000" cy="6350000"/>
          </a:xfrm>
        </p:grpSpPr>
        <p:sp>
          <p:nvSpPr>
            <p:cNvPr id="7" name="Freeform 7"/>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5"/>
              <a:stretch>
                <a:fillRect/>
              </a:stretch>
            </a:blipFill>
          </p:spPr>
        </p:sp>
        <p:sp>
          <p:nvSpPr>
            <p:cNvPr id="8" name="Freeform 8"/>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grpSp>
        <p:nvGrpSpPr>
          <p:cNvPr id="9" name="Group 9"/>
          <p:cNvGrpSpPr>
            <a:grpSpLocks noChangeAspect="1"/>
          </p:cNvGrpSpPr>
          <p:nvPr/>
        </p:nvGrpSpPr>
        <p:grpSpPr>
          <a:xfrm rot="-322444">
            <a:off x="11030159" y="4551760"/>
            <a:ext cx="3484837" cy="3484837"/>
            <a:chOff x="0" y="0"/>
            <a:chExt cx="6350000" cy="6350000"/>
          </a:xfrm>
        </p:grpSpPr>
        <p:sp>
          <p:nvSpPr>
            <p:cNvPr id="10" name="Freeform 10"/>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6"/>
              <a:stretch>
                <a:fillRect/>
              </a:stretch>
            </a:blipFill>
          </p:spPr>
        </p:sp>
        <p:sp>
          <p:nvSpPr>
            <p:cNvPr id="11" name="Freeform 11"/>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12" name="Freeform 12"/>
          <p:cNvSpPr/>
          <p:nvPr/>
        </p:nvSpPr>
        <p:spPr>
          <a:xfrm>
            <a:off x="13620143" y="7406966"/>
            <a:ext cx="2100768" cy="1570324"/>
          </a:xfrm>
          <a:custGeom>
            <a:avLst/>
            <a:gdLst/>
            <a:ahLst/>
            <a:cxnLst/>
            <a:rect l="l" t="t" r="r" b="b"/>
            <a:pathLst>
              <a:path w="2100768" h="1570324">
                <a:moveTo>
                  <a:pt x="0" y="0"/>
                </a:moveTo>
                <a:lnTo>
                  <a:pt x="2100768" y="0"/>
                </a:lnTo>
                <a:lnTo>
                  <a:pt x="2100768" y="1570324"/>
                </a:lnTo>
                <a:lnTo>
                  <a:pt x="0" y="157032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3" name="Freeform 13"/>
          <p:cNvSpPr/>
          <p:nvPr/>
        </p:nvSpPr>
        <p:spPr>
          <a:xfrm>
            <a:off x="12059632" y="1190546"/>
            <a:ext cx="1425890" cy="1263695"/>
          </a:xfrm>
          <a:custGeom>
            <a:avLst/>
            <a:gdLst/>
            <a:ahLst/>
            <a:cxnLst/>
            <a:rect l="l" t="t" r="r" b="b"/>
            <a:pathLst>
              <a:path w="1425890" h="1263695">
                <a:moveTo>
                  <a:pt x="0" y="0"/>
                </a:moveTo>
                <a:lnTo>
                  <a:pt x="1425890" y="0"/>
                </a:lnTo>
                <a:lnTo>
                  <a:pt x="1425890" y="1263695"/>
                </a:lnTo>
                <a:lnTo>
                  <a:pt x="0" y="1263695"/>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4" name="TextBox 14"/>
          <p:cNvSpPr txBox="1"/>
          <p:nvPr/>
        </p:nvSpPr>
        <p:spPr>
          <a:xfrm>
            <a:off x="1623076" y="2649418"/>
            <a:ext cx="8943767" cy="1387474"/>
          </a:xfrm>
          <a:prstGeom prst="rect">
            <a:avLst/>
          </a:prstGeom>
        </p:spPr>
        <p:txBody>
          <a:bodyPr lIns="0" tIns="0" rIns="0" bIns="0" rtlCol="0" anchor="t">
            <a:spAutoFit/>
          </a:bodyPr>
          <a:lstStyle/>
          <a:p>
            <a:pPr algn="ctr">
              <a:lnSpc>
                <a:spcPts val="11200"/>
              </a:lnSpc>
              <a:spcBef>
                <a:spcPct val="0"/>
              </a:spcBef>
            </a:pPr>
            <a:r>
              <a:rPr lang="en-US" sz="8000">
                <a:solidFill>
                  <a:srgbClr val="AB1D79"/>
                </a:solidFill>
                <a:latin typeface="Feel Free Playful"/>
                <a:ea typeface="Feel Free Playful"/>
                <a:cs typeface="Feel Free Playful"/>
                <a:sym typeface="Feel Free Playful"/>
              </a:rPr>
              <a:t>BRAVE</a:t>
            </a:r>
          </a:p>
        </p:txBody>
      </p:sp>
      <p:sp>
        <p:nvSpPr>
          <p:cNvPr id="15" name="TextBox 15"/>
          <p:cNvSpPr txBox="1"/>
          <p:nvPr/>
        </p:nvSpPr>
        <p:spPr>
          <a:xfrm>
            <a:off x="1623076" y="4427418"/>
            <a:ext cx="8943767" cy="3962400"/>
          </a:xfrm>
          <a:prstGeom prst="rect">
            <a:avLst/>
          </a:prstGeom>
        </p:spPr>
        <p:txBody>
          <a:bodyPr lIns="0" tIns="0" rIns="0" bIns="0" rtlCol="0" anchor="t">
            <a:spAutoFit/>
          </a:bodyPr>
          <a:lstStyle/>
          <a:p>
            <a:pPr algn="ctr">
              <a:lnSpc>
                <a:spcPts val="6299"/>
              </a:lnSpc>
              <a:spcBef>
                <a:spcPct val="0"/>
              </a:spcBef>
            </a:pPr>
            <a:r>
              <a:rPr lang="en-US" sz="4500">
                <a:solidFill>
                  <a:srgbClr val="29741D"/>
                </a:solidFill>
                <a:latin typeface="Quicksand"/>
                <a:ea typeface="Quicksand"/>
                <a:cs typeface="Quicksand"/>
                <a:sym typeface="Quicksand"/>
              </a:rPr>
              <a:t>We will be </a:t>
            </a:r>
            <a:r>
              <a:rPr lang="en-US" sz="4500" b="1">
                <a:solidFill>
                  <a:srgbClr val="AB1D79"/>
                </a:solidFill>
                <a:latin typeface="Quicksand Bold"/>
                <a:ea typeface="Quicksand Bold"/>
                <a:cs typeface="Quicksand Bold"/>
                <a:sym typeface="Quicksand Bold"/>
              </a:rPr>
              <a:t>BRAVE</a:t>
            </a:r>
            <a:r>
              <a:rPr lang="en-US" sz="4500">
                <a:solidFill>
                  <a:srgbClr val="29741D"/>
                </a:solidFill>
                <a:latin typeface="Quicksand"/>
                <a:ea typeface="Quicksand"/>
                <a:cs typeface="Quicksand"/>
                <a:sym typeface="Quicksand"/>
              </a:rPr>
              <a:t> and stand up for what is right even when no-one is looking. Everyone has the right to be safe and respected at THS.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16316399" y="-1198248"/>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6" name="Group 6"/>
          <p:cNvGrpSpPr>
            <a:grpSpLocks noChangeAspect="1"/>
          </p:cNvGrpSpPr>
          <p:nvPr/>
        </p:nvGrpSpPr>
        <p:grpSpPr>
          <a:xfrm rot="-322444">
            <a:off x="12928109" y="1686462"/>
            <a:ext cx="3484837" cy="3484837"/>
            <a:chOff x="0" y="0"/>
            <a:chExt cx="6350000" cy="6350000"/>
          </a:xfrm>
        </p:grpSpPr>
        <p:sp>
          <p:nvSpPr>
            <p:cNvPr id="7" name="Freeform 7"/>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5"/>
              <a:stretch>
                <a:fillRect/>
              </a:stretch>
            </a:blipFill>
          </p:spPr>
        </p:sp>
        <p:sp>
          <p:nvSpPr>
            <p:cNvPr id="8" name="Freeform 8"/>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grpSp>
        <p:nvGrpSpPr>
          <p:cNvPr id="9" name="Group 9"/>
          <p:cNvGrpSpPr>
            <a:grpSpLocks noChangeAspect="1"/>
          </p:cNvGrpSpPr>
          <p:nvPr/>
        </p:nvGrpSpPr>
        <p:grpSpPr>
          <a:xfrm rot="-322444">
            <a:off x="11030159" y="4551760"/>
            <a:ext cx="3484837" cy="3484837"/>
            <a:chOff x="0" y="0"/>
            <a:chExt cx="6350000" cy="6350000"/>
          </a:xfrm>
        </p:grpSpPr>
        <p:sp>
          <p:nvSpPr>
            <p:cNvPr id="10" name="Freeform 10"/>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6"/>
              <a:stretch>
                <a:fillRect/>
              </a:stretch>
            </a:blipFill>
          </p:spPr>
        </p:sp>
        <p:sp>
          <p:nvSpPr>
            <p:cNvPr id="11" name="Freeform 11"/>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12" name="Freeform 12"/>
          <p:cNvSpPr/>
          <p:nvPr/>
        </p:nvSpPr>
        <p:spPr>
          <a:xfrm>
            <a:off x="13620143" y="7406966"/>
            <a:ext cx="2100768" cy="1570324"/>
          </a:xfrm>
          <a:custGeom>
            <a:avLst/>
            <a:gdLst/>
            <a:ahLst/>
            <a:cxnLst/>
            <a:rect l="l" t="t" r="r" b="b"/>
            <a:pathLst>
              <a:path w="2100768" h="1570324">
                <a:moveTo>
                  <a:pt x="0" y="0"/>
                </a:moveTo>
                <a:lnTo>
                  <a:pt x="2100768" y="0"/>
                </a:lnTo>
                <a:lnTo>
                  <a:pt x="2100768" y="1570324"/>
                </a:lnTo>
                <a:lnTo>
                  <a:pt x="0" y="157032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3" name="Freeform 13"/>
          <p:cNvSpPr/>
          <p:nvPr/>
        </p:nvSpPr>
        <p:spPr>
          <a:xfrm>
            <a:off x="12059632" y="1190546"/>
            <a:ext cx="1425890" cy="1263695"/>
          </a:xfrm>
          <a:custGeom>
            <a:avLst/>
            <a:gdLst/>
            <a:ahLst/>
            <a:cxnLst/>
            <a:rect l="l" t="t" r="r" b="b"/>
            <a:pathLst>
              <a:path w="1425890" h="1263695">
                <a:moveTo>
                  <a:pt x="0" y="0"/>
                </a:moveTo>
                <a:lnTo>
                  <a:pt x="1425890" y="0"/>
                </a:lnTo>
                <a:lnTo>
                  <a:pt x="1425890" y="1263695"/>
                </a:lnTo>
                <a:lnTo>
                  <a:pt x="0" y="1263695"/>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4" name="TextBox 14"/>
          <p:cNvSpPr txBox="1"/>
          <p:nvPr/>
        </p:nvSpPr>
        <p:spPr>
          <a:xfrm>
            <a:off x="1623076" y="2649418"/>
            <a:ext cx="8943767" cy="1387474"/>
          </a:xfrm>
          <a:prstGeom prst="rect">
            <a:avLst/>
          </a:prstGeom>
        </p:spPr>
        <p:txBody>
          <a:bodyPr lIns="0" tIns="0" rIns="0" bIns="0" rtlCol="0" anchor="t">
            <a:spAutoFit/>
          </a:bodyPr>
          <a:lstStyle/>
          <a:p>
            <a:pPr algn="ctr">
              <a:lnSpc>
                <a:spcPts val="11200"/>
              </a:lnSpc>
              <a:spcBef>
                <a:spcPct val="0"/>
              </a:spcBef>
            </a:pPr>
            <a:r>
              <a:rPr lang="en-US" sz="8000">
                <a:solidFill>
                  <a:srgbClr val="AB1D79"/>
                </a:solidFill>
                <a:latin typeface="Feel Free Playful"/>
                <a:ea typeface="Feel Free Playful"/>
                <a:cs typeface="Feel Free Playful"/>
                <a:sym typeface="Feel Free Playful"/>
              </a:rPr>
              <a:t>Inspirational</a:t>
            </a:r>
          </a:p>
        </p:txBody>
      </p:sp>
      <p:sp>
        <p:nvSpPr>
          <p:cNvPr id="15" name="TextBox 15"/>
          <p:cNvSpPr txBox="1"/>
          <p:nvPr/>
        </p:nvSpPr>
        <p:spPr>
          <a:xfrm>
            <a:off x="1623076" y="4427418"/>
            <a:ext cx="8943767" cy="3162300"/>
          </a:xfrm>
          <a:prstGeom prst="rect">
            <a:avLst/>
          </a:prstGeom>
        </p:spPr>
        <p:txBody>
          <a:bodyPr lIns="0" tIns="0" rIns="0" bIns="0" rtlCol="0" anchor="t">
            <a:spAutoFit/>
          </a:bodyPr>
          <a:lstStyle/>
          <a:p>
            <a:pPr algn="ctr">
              <a:lnSpc>
                <a:spcPts val="6299"/>
              </a:lnSpc>
              <a:spcBef>
                <a:spcPct val="0"/>
              </a:spcBef>
            </a:pPr>
            <a:r>
              <a:rPr lang="en-US" sz="4500">
                <a:solidFill>
                  <a:srgbClr val="29741D"/>
                </a:solidFill>
                <a:latin typeface="Quicksand"/>
                <a:ea typeface="Quicksand"/>
                <a:cs typeface="Quicksand"/>
                <a:sym typeface="Quicksand"/>
              </a:rPr>
              <a:t>Our courage to do the right thing will </a:t>
            </a:r>
            <a:r>
              <a:rPr lang="en-US" sz="4500" b="1">
                <a:solidFill>
                  <a:srgbClr val="AB1D79"/>
                </a:solidFill>
                <a:latin typeface="Quicksand Bold"/>
                <a:ea typeface="Quicksand Bold"/>
                <a:cs typeface="Quicksand Bold"/>
                <a:sym typeface="Quicksand Bold"/>
              </a:rPr>
              <a:t>INSPIRE </a:t>
            </a:r>
            <a:r>
              <a:rPr lang="en-US" sz="4500">
                <a:solidFill>
                  <a:srgbClr val="29741D"/>
                </a:solidFill>
                <a:latin typeface="Quicksand"/>
                <a:ea typeface="Quicksand"/>
                <a:cs typeface="Quicksand"/>
                <a:sym typeface="Quicksand"/>
              </a:rPr>
              <a:t>others around us to follow; we will be strong and lead the way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16316399" y="-1198248"/>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6" name="Group 6"/>
          <p:cNvGrpSpPr>
            <a:grpSpLocks noChangeAspect="1"/>
          </p:cNvGrpSpPr>
          <p:nvPr/>
        </p:nvGrpSpPr>
        <p:grpSpPr>
          <a:xfrm rot="-322444">
            <a:off x="12928109" y="1686462"/>
            <a:ext cx="3484837" cy="3484837"/>
            <a:chOff x="0" y="0"/>
            <a:chExt cx="6350000" cy="6350000"/>
          </a:xfrm>
        </p:grpSpPr>
        <p:sp>
          <p:nvSpPr>
            <p:cNvPr id="7" name="Freeform 7"/>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5"/>
              <a:stretch>
                <a:fillRect/>
              </a:stretch>
            </a:blipFill>
          </p:spPr>
        </p:sp>
        <p:sp>
          <p:nvSpPr>
            <p:cNvPr id="8" name="Freeform 8"/>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grpSp>
        <p:nvGrpSpPr>
          <p:cNvPr id="9" name="Group 9"/>
          <p:cNvGrpSpPr>
            <a:grpSpLocks noChangeAspect="1"/>
          </p:cNvGrpSpPr>
          <p:nvPr/>
        </p:nvGrpSpPr>
        <p:grpSpPr>
          <a:xfrm rot="-322444">
            <a:off x="11030159" y="4551760"/>
            <a:ext cx="3484837" cy="3484837"/>
            <a:chOff x="0" y="0"/>
            <a:chExt cx="6350000" cy="6350000"/>
          </a:xfrm>
        </p:grpSpPr>
        <p:sp>
          <p:nvSpPr>
            <p:cNvPr id="10" name="Freeform 10"/>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6"/>
              <a:stretch>
                <a:fillRect/>
              </a:stretch>
            </a:blipFill>
          </p:spPr>
        </p:sp>
        <p:sp>
          <p:nvSpPr>
            <p:cNvPr id="11" name="Freeform 11"/>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12" name="Freeform 12"/>
          <p:cNvSpPr/>
          <p:nvPr/>
        </p:nvSpPr>
        <p:spPr>
          <a:xfrm>
            <a:off x="13620143" y="7406966"/>
            <a:ext cx="2100768" cy="1570324"/>
          </a:xfrm>
          <a:custGeom>
            <a:avLst/>
            <a:gdLst/>
            <a:ahLst/>
            <a:cxnLst/>
            <a:rect l="l" t="t" r="r" b="b"/>
            <a:pathLst>
              <a:path w="2100768" h="1570324">
                <a:moveTo>
                  <a:pt x="0" y="0"/>
                </a:moveTo>
                <a:lnTo>
                  <a:pt x="2100768" y="0"/>
                </a:lnTo>
                <a:lnTo>
                  <a:pt x="2100768" y="1570324"/>
                </a:lnTo>
                <a:lnTo>
                  <a:pt x="0" y="157032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3" name="Freeform 13"/>
          <p:cNvSpPr/>
          <p:nvPr/>
        </p:nvSpPr>
        <p:spPr>
          <a:xfrm>
            <a:off x="12059632" y="1190546"/>
            <a:ext cx="1425890" cy="1263695"/>
          </a:xfrm>
          <a:custGeom>
            <a:avLst/>
            <a:gdLst/>
            <a:ahLst/>
            <a:cxnLst/>
            <a:rect l="l" t="t" r="r" b="b"/>
            <a:pathLst>
              <a:path w="1425890" h="1263695">
                <a:moveTo>
                  <a:pt x="0" y="0"/>
                </a:moveTo>
                <a:lnTo>
                  <a:pt x="1425890" y="0"/>
                </a:lnTo>
                <a:lnTo>
                  <a:pt x="1425890" y="1263695"/>
                </a:lnTo>
                <a:lnTo>
                  <a:pt x="0" y="1263695"/>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4" name="TextBox 14"/>
          <p:cNvSpPr txBox="1"/>
          <p:nvPr/>
        </p:nvSpPr>
        <p:spPr>
          <a:xfrm>
            <a:off x="1623076" y="1967492"/>
            <a:ext cx="8943767" cy="1387474"/>
          </a:xfrm>
          <a:prstGeom prst="rect">
            <a:avLst/>
          </a:prstGeom>
        </p:spPr>
        <p:txBody>
          <a:bodyPr lIns="0" tIns="0" rIns="0" bIns="0" rtlCol="0" anchor="t">
            <a:spAutoFit/>
          </a:bodyPr>
          <a:lstStyle/>
          <a:p>
            <a:pPr algn="ctr">
              <a:lnSpc>
                <a:spcPts val="11200"/>
              </a:lnSpc>
              <a:spcBef>
                <a:spcPct val="0"/>
              </a:spcBef>
            </a:pPr>
            <a:r>
              <a:rPr lang="en-US" sz="8000">
                <a:solidFill>
                  <a:srgbClr val="AB1D79"/>
                </a:solidFill>
                <a:latin typeface="Feel Free Playful"/>
                <a:ea typeface="Feel Free Playful"/>
                <a:cs typeface="Feel Free Playful"/>
                <a:sym typeface="Feel Free Playful"/>
              </a:rPr>
              <a:t>Respectful</a:t>
            </a:r>
          </a:p>
        </p:txBody>
      </p:sp>
      <p:sp>
        <p:nvSpPr>
          <p:cNvPr id="15" name="TextBox 15"/>
          <p:cNvSpPr txBox="1"/>
          <p:nvPr/>
        </p:nvSpPr>
        <p:spPr>
          <a:xfrm>
            <a:off x="1623076" y="3426787"/>
            <a:ext cx="8943767" cy="5170170"/>
          </a:xfrm>
          <a:prstGeom prst="rect">
            <a:avLst/>
          </a:prstGeom>
        </p:spPr>
        <p:txBody>
          <a:bodyPr lIns="0" tIns="0" rIns="0" bIns="0" rtlCol="0" anchor="t">
            <a:spAutoFit/>
          </a:bodyPr>
          <a:lstStyle/>
          <a:p>
            <a:pPr algn="ctr">
              <a:lnSpc>
                <a:spcPts val="5880"/>
              </a:lnSpc>
              <a:spcBef>
                <a:spcPct val="0"/>
              </a:spcBef>
            </a:pPr>
            <a:r>
              <a:rPr lang="en-US" sz="4200">
                <a:solidFill>
                  <a:srgbClr val="29741D"/>
                </a:solidFill>
                <a:latin typeface="Quicksand"/>
                <a:ea typeface="Quicksand"/>
                <a:cs typeface="Quicksand"/>
                <a:sym typeface="Quicksand"/>
              </a:rPr>
              <a:t>We will be </a:t>
            </a:r>
            <a:r>
              <a:rPr lang="en-US" sz="4200" b="1">
                <a:solidFill>
                  <a:srgbClr val="AB1D79"/>
                </a:solidFill>
                <a:latin typeface="Quicksand Bold"/>
                <a:ea typeface="Quicksand Bold"/>
                <a:cs typeface="Quicksand Bold"/>
                <a:sym typeface="Quicksand Bold"/>
              </a:rPr>
              <a:t>RESPECTFUL</a:t>
            </a:r>
            <a:r>
              <a:rPr lang="en-US" sz="4200">
                <a:solidFill>
                  <a:srgbClr val="29741D"/>
                </a:solidFill>
                <a:latin typeface="Quicksand"/>
                <a:ea typeface="Quicksand"/>
                <a:cs typeface="Quicksand"/>
                <a:sym typeface="Quicksand"/>
              </a:rPr>
              <a:t> to our THS family. We will demonstrate this in class, at playtime and around the school. Our kind hands, kind word and kind heart will show people we all belong together and no BIRD flies alone.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16316399" y="-1198248"/>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6" name="Group 6"/>
          <p:cNvGrpSpPr>
            <a:grpSpLocks noChangeAspect="1"/>
          </p:cNvGrpSpPr>
          <p:nvPr/>
        </p:nvGrpSpPr>
        <p:grpSpPr>
          <a:xfrm rot="-322444">
            <a:off x="12928109" y="1686462"/>
            <a:ext cx="3484837" cy="3484837"/>
            <a:chOff x="0" y="0"/>
            <a:chExt cx="6350000" cy="6350000"/>
          </a:xfrm>
        </p:grpSpPr>
        <p:sp>
          <p:nvSpPr>
            <p:cNvPr id="7" name="Freeform 7"/>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5"/>
              <a:stretch>
                <a:fillRect/>
              </a:stretch>
            </a:blipFill>
          </p:spPr>
        </p:sp>
        <p:sp>
          <p:nvSpPr>
            <p:cNvPr id="8" name="Freeform 8"/>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grpSp>
        <p:nvGrpSpPr>
          <p:cNvPr id="9" name="Group 9"/>
          <p:cNvGrpSpPr>
            <a:grpSpLocks noChangeAspect="1"/>
          </p:cNvGrpSpPr>
          <p:nvPr/>
        </p:nvGrpSpPr>
        <p:grpSpPr>
          <a:xfrm rot="-322444">
            <a:off x="11030159" y="4551760"/>
            <a:ext cx="3484837" cy="3484837"/>
            <a:chOff x="0" y="0"/>
            <a:chExt cx="6350000" cy="6350000"/>
          </a:xfrm>
        </p:grpSpPr>
        <p:sp>
          <p:nvSpPr>
            <p:cNvPr id="10" name="Freeform 10"/>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6"/>
              <a:stretch>
                <a:fillRect/>
              </a:stretch>
            </a:blipFill>
          </p:spPr>
        </p:sp>
        <p:sp>
          <p:nvSpPr>
            <p:cNvPr id="11" name="Freeform 11"/>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12" name="Freeform 12"/>
          <p:cNvSpPr/>
          <p:nvPr/>
        </p:nvSpPr>
        <p:spPr>
          <a:xfrm>
            <a:off x="13620143" y="7406966"/>
            <a:ext cx="2100768" cy="1570324"/>
          </a:xfrm>
          <a:custGeom>
            <a:avLst/>
            <a:gdLst/>
            <a:ahLst/>
            <a:cxnLst/>
            <a:rect l="l" t="t" r="r" b="b"/>
            <a:pathLst>
              <a:path w="2100768" h="1570324">
                <a:moveTo>
                  <a:pt x="0" y="0"/>
                </a:moveTo>
                <a:lnTo>
                  <a:pt x="2100768" y="0"/>
                </a:lnTo>
                <a:lnTo>
                  <a:pt x="2100768" y="1570324"/>
                </a:lnTo>
                <a:lnTo>
                  <a:pt x="0" y="157032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3" name="Freeform 13"/>
          <p:cNvSpPr/>
          <p:nvPr/>
        </p:nvSpPr>
        <p:spPr>
          <a:xfrm>
            <a:off x="12059632" y="1190546"/>
            <a:ext cx="1425890" cy="1263695"/>
          </a:xfrm>
          <a:custGeom>
            <a:avLst/>
            <a:gdLst/>
            <a:ahLst/>
            <a:cxnLst/>
            <a:rect l="l" t="t" r="r" b="b"/>
            <a:pathLst>
              <a:path w="1425890" h="1263695">
                <a:moveTo>
                  <a:pt x="0" y="0"/>
                </a:moveTo>
                <a:lnTo>
                  <a:pt x="1425890" y="0"/>
                </a:lnTo>
                <a:lnTo>
                  <a:pt x="1425890" y="1263695"/>
                </a:lnTo>
                <a:lnTo>
                  <a:pt x="0" y="1263695"/>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4" name="TextBox 14"/>
          <p:cNvSpPr txBox="1"/>
          <p:nvPr/>
        </p:nvSpPr>
        <p:spPr>
          <a:xfrm>
            <a:off x="1623076" y="2649418"/>
            <a:ext cx="8943767" cy="1387474"/>
          </a:xfrm>
          <a:prstGeom prst="rect">
            <a:avLst/>
          </a:prstGeom>
        </p:spPr>
        <p:txBody>
          <a:bodyPr lIns="0" tIns="0" rIns="0" bIns="0" rtlCol="0" anchor="t">
            <a:spAutoFit/>
          </a:bodyPr>
          <a:lstStyle/>
          <a:p>
            <a:pPr algn="ctr">
              <a:lnSpc>
                <a:spcPts val="11200"/>
              </a:lnSpc>
              <a:spcBef>
                <a:spcPct val="0"/>
              </a:spcBef>
            </a:pPr>
            <a:r>
              <a:rPr lang="en-US" sz="8000">
                <a:solidFill>
                  <a:srgbClr val="AB1D79"/>
                </a:solidFill>
                <a:latin typeface="Feel Free Playful"/>
                <a:ea typeface="Feel Free Playful"/>
                <a:cs typeface="Feel Free Playful"/>
                <a:sym typeface="Feel Free Playful"/>
              </a:rPr>
              <a:t>Determined</a:t>
            </a:r>
          </a:p>
        </p:txBody>
      </p:sp>
      <p:sp>
        <p:nvSpPr>
          <p:cNvPr id="15" name="TextBox 15"/>
          <p:cNvSpPr txBox="1"/>
          <p:nvPr/>
        </p:nvSpPr>
        <p:spPr>
          <a:xfrm>
            <a:off x="1623076" y="4532569"/>
            <a:ext cx="8943767" cy="2198370"/>
          </a:xfrm>
          <a:prstGeom prst="rect">
            <a:avLst/>
          </a:prstGeom>
        </p:spPr>
        <p:txBody>
          <a:bodyPr lIns="0" tIns="0" rIns="0" bIns="0" rtlCol="0" anchor="t">
            <a:spAutoFit/>
          </a:bodyPr>
          <a:lstStyle/>
          <a:p>
            <a:pPr algn="ctr">
              <a:lnSpc>
                <a:spcPts val="5880"/>
              </a:lnSpc>
              <a:spcBef>
                <a:spcPct val="0"/>
              </a:spcBef>
            </a:pPr>
            <a:r>
              <a:rPr lang="en-US" sz="4200">
                <a:solidFill>
                  <a:srgbClr val="29741D"/>
                </a:solidFill>
                <a:latin typeface="Quicksand"/>
                <a:ea typeface="Quicksand"/>
                <a:cs typeface="Quicksand"/>
                <a:sym typeface="Quicksand"/>
              </a:rPr>
              <a:t>Even when times are really hard, we stay </a:t>
            </a:r>
            <a:r>
              <a:rPr lang="en-US" sz="4200" b="1">
                <a:solidFill>
                  <a:srgbClr val="AB1D79"/>
                </a:solidFill>
                <a:latin typeface="Quicksand Bold"/>
                <a:ea typeface="Quicksand Bold"/>
                <a:cs typeface="Quicksand Bold"/>
                <a:sym typeface="Quicksand Bold"/>
              </a:rPr>
              <a:t>DETERMINED</a:t>
            </a:r>
            <a:r>
              <a:rPr lang="en-US" sz="4200">
                <a:solidFill>
                  <a:srgbClr val="29741D"/>
                </a:solidFill>
                <a:latin typeface="Quicksand"/>
                <a:ea typeface="Quicksand"/>
                <a:cs typeface="Quicksand"/>
                <a:sym typeface="Quicksand"/>
              </a:rPr>
              <a:t> to follow our school expectations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16316399" y="-1198248"/>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6" name="Group 6"/>
          <p:cNvGrpSpPr>
            <a:grpSpLocks noChangeAspect="1"/>
          </p:cNvGrpSpPr>
          <p:nvPr/>
        </p:nvGrpSpPr>
        <p:grpSpPr>
          <a:xfrm rot="-322444">
            <a:off x="12928109" y="1686462"/>
            <a:ext cx="3484837" cy="3484837"/>
            <a:chOff x="0" y="0"/>
            <a:chExt cx="6350000" cy="6350000"/>
          </a:xfrm>
        </p:grpSpPr>
        <p:sp>
          <p:nvSpPr>
            <p:cNvPr id="7" name="Freeform 7"/>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5"/>
              <a:stretch>
                <a:fillRect/>
              </a:stretch>
            </a:blipFill>
          </p:spPr>
        </p:sp>
        <p:sp>
          <p:nvSpPr>
            <p:cNvPr id="8" name="Freeform 8"/>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grpSp>
        <p:nvGrpSpPr>
          <p:cNvPr id="9" name="Group 9"/>
          <p:cNvGrpSpPr>
            <a:grpSpLocks noChangeAspect="1"/>
          </p:cNvGrpSpPr>
          <p:nvPr/>
        </p:nvGrpSpPr>
        <p:grpSpPr>
          <a:xfrm rot="-322444">
            <a:off x="11030159" y="4551760"/>
            <a:ext cx="3484837" cy="3484837"/>
            <a:chOff x="0" y="0"/>
            <a:chExt cx="6350000" cy="6350000"/>
          </a:xfrm>
        </p:grpSpPr>
        <p:sp>
          <p:nvSpPr>
            <p:cNvPr id="10" name="Freeform 10"/>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6"/>
              <a:stretch>
                <a:fillRect/>
              </a:stretch>
            </a:blipFill>
          </p:spPr>
        </p:sp>
        <p:sp>
          <p:nvSpPr>
            <p:cNvPr id="11" name="Freeform 11"/>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12" name="Freeform 12"/>
          <p:cNvSpPr/>
          <p:nvPr/>
        </p:nvSpPr>
        <p:spPr>
          <a:xfrm>
            <a:off x="13620143" y="7406966"/>
            <a:ext cx="2100768" cy="1570324"/>
          </a:xfrm>
          <a:custGeom>
            <a:avLst/>
            <a:gdLst/>
            <a:ahLst/>
            <a:cxnLst/>
            <a:rect l="l" t="t" r="r" b="b"/>
            <a:pathLst>
              <a:path w="2100768" h="1570324">
                <a:moveTo>
                  <a:pt x="0" y="0"/>
                </a:moveTo>
                <a:lnTo>
                  <a:pt x="2100768" y="0"/>
                </a:lnTo>
                <a:lnTo>
                  <a:pt x="2100768" y="1570324"/>
                </a:lnTo>
                <a:lnTo>
                  <a:pt x="0" y="157032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3" name="Freeform 13"/>
          <p:cNvSpPr/>
          <p:nvPr/>
        </p:nvSpPr>
        <p:spPr>
          <a:xfrm>
            <a:off x="12059632" y="1190546"/>
            <a:ext cx="1425890" cy="1263695"/>
          </a:xfrm>
          <a:custGeom>
            <a:avLst/>
            <a:gdLst/>
            <a:ahLst/>
            <a:cxnLst/>
            <a:rect l="l" t="t" r="r" b="b"/>
            <a:pathLst>
              <a:path w="1425890" h="1263695">
                <a:moveTo>
                  <a:pt x="0" y="0"/>
                </a:moveTo>
                <a:lnTo>
                  <a:pt x="1425890" y="0"/>
                </a:lnTo>
                <a:lnTo>
                  <a:pt x="1425890" y="1263695"/>
                </a:lnTo>
                <a:lnTo>
                  <a:pt x="0" y="1263695"/>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4" name="TextBox 14"/>
          <p:cNvSpPr txBox="1"/>
          <p:nvPr/>
        </p:nvSpPr>
        <p:spPr>
          <a:xfrm>
            <a:off x="1623076" y="1674779"/>
            <a:ext cx="8943767" cy="1387474"/>
          </a:xfrm>
          <a:prstGeom prst="rect">
            <a:avLst/>
          </a:prstGeom>
        </p:spPr>
        <p:txBody>
          <a:bodyPr lIns="0" tIns="0" rIns="0" bIns="0" rtlCol="0" anchor="t">
            <a:spAutoFit/>
          </a:bodyPr>
          <a:lstStyle/>
          <a:p>
            <a:pPr algn="ctr">
              <a:lnSpc>
                <a:spcPts val="11200"/>
              </a:lnSpc>
              <a:spcBef>
                <a:spcPct val="0"/>
              </a:spcBef>
            </a:pPr>
            <a:r>
              <a:rPr lang="en-US" sz="8000">
                <a:solidFill>
                  <a:srgbClr val="AB1D79"/>
                </a:solidFill>
                <a:latin typeface="Feel Free Playful"/>
                <a:ea typeface="Feel Free Playful"/>
                <a:cs typeface="Feel Free Playful"/>
                <a:sym typeface="Feel Free Playful"/>
              </a:rPr>
              <a:t>SCHolars</a:t>
            </a:r>
          </a:p>
        </p:txBody>
      </p:sp>
      <p:sp>
        <p:nvSpPr>
          <p:cNvPr id="15" name="TextBox 15"/>
          <p:cNvSpPr txBox="1"/>
          <p:nvPr/>
        </p:nvSpPr>
        <p:spPr>
          <a:xfrm>
            <a:off x="1623076" y="3352681"/>
            <a:ext cx="8943767" cy="5170170"/>
          </a:xfrm>
          <a:prstGeom prst="rect">
            <a:avLst/>
          </a:prstGeom>
        </p:spPr>
        <p:txBody>
          <a:bodyPr lIns="0" tIns="0" rIns="0" bIns="0" rtlCol="0" anchor="t">
            <a:spAutoFit/>
          </a:bodyPr>
          <a:lstStyle/>
          <a:p>
            <a:pPr algn="ctr">
              <a:lnSpc>
                <a:spcPts val="5880"/>
              </a:lnSpc>
              <a:spcBef>
                <a:spcPct val="0"/>
              </a:spcBef>
            </a:pPr>
            <a:r>
              <a:rPr lang="en-US" sz="4200">
                <a:solidFill>
                  <a:srgbClr val="29741D"/>
                </a:solidFill>
                <a:latin typeface="Quicksand"/>
                <a:ea typeface="Quicksand"/>
                <a:cs typeface="Quicksand"/>
                <a:sym typeface="Quicksand"/>
              </a:rPr>
              <a:t>We ‘grow our brains’ every minute of the day; we are </a:t>
            </a:r>
            <a:r>
              <a:rPr lang="en-US" sz="4200" b="1">
                <a:solidFill>
                  <a:srgbClr val="AB1D79"/>
                </a:solidFill>
                <a:latin typeface="Quicksand Bold"/>
                <a:ea typeface="Quicksand Bold"/>
                <a:cs typeface="Quicksand Bold"/>
                <a:sym typeface="Quicksand Bold"/>
              </a:rPr>
              <a:t>SCHOLARS </a:t>
            </a:r>
            <a:r>
              <a:rPr lang="en-US" sz="4200">
                <a:solidFill>
                  <a:srgbClr val="29741D"/>
                </a:solidFill>
                <a:latin typeface="Quicksand"/>
                <a:ea typeface="Quicksand"/>
                <a:cs typeface="Quicksand"/>
                <a:sym typeface="Quicksand"/>
              </a:rPr>
              <a:t>and understand that sometimes we need to learn how to behave well too - we will accept reminders on how to do this and learn from our mistakes.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16316399" y="-1198248"/>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6" name="Group 6"/>
          <p:cNvGrpSpPr>
            <a:grpSpLocks noChangeAspect="1"/>
          </p:cNvGrpSpPr>
          <p:nvPr/>
        </p:nvGrpSpPr>
        <p:grpSpPr>
          <a:xfrm rot="-322444">
            <a:off x="2086391" y="2294475"/>
            <a:ext cx="3484837" cy="3484837"/>
            <a:chOff x="0" y="0"/>
            <a:chExt cx="6350000" cy="6350000"/>
          </a:xfrm>
        </p:grpSpPr>
        <p:sp>
          <p:nvSpPr>
            <p:cNvPr id="7" name="Freeform 7"/>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5"/>
              <a:stretch>
                <a:fillRect l="-9433" r="-9433"/>
              </a:stretch>
            </a:blipFill>
          </p:spPr>
        </p:sp>
        <p:sp>
          <p:nvSpPr>
            <p:cNvPr id="8" name="Freeform 8"/>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9" name="Freeform 9"/>
          <p:cNvSpPr/>
          <p:nvPr/>
        </p:nvSpPr>
        <p:spPr>
          <a:xfrm>
            <a:off x="4864144" y="1531257"/>
            <a:ext cx="1725232" cy="1289611"/>
          </a:xfrm>
          <a:custGeom>
            <a:avLst/>
            <a:gdLst/>
            <a:ahLst/>
            <a:cxnLst/>
            <a:rect l="l" t="t" r="r" b="b"/>
            <a:pathLst>
              <a:path w="1725232" h="1289611">
                <a:moveTo>
                  <a:pt x="0" y="0"/>
                </a:moveTo>
                <a:lnTo>
                  <a:pt x="1725232" y="0"/>
                </a:lnTo>
                <a:lnTo>
                  <a:pt x="1725232" y="1289611"/>
                </a:lnTo>
                <a:lnTo>
                  <a:pt x="0" y="128961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grpSp>
        <p:nvGrpSpPr>
          <p:cNvPr id="10" name="Group 10"/>
          <p:cNvGrpSpPr>
            <a:grpSpLocks noChangeAspect="1"/>
          </p:cNvGrpSpPr>
          <p:nvPr/>
        </p:nvGrpSpPr>
        <p:grpSpPr>
          <a:xfrm rot="-322444">
            <a:off x="3984342" y="4959337"/>
            <a:ext cx="3484837" cy="3484837"/>
            <a:chOff x="0" y="0"/>
            <a:chExt cx="6350000" cy="6350000"/>
          </a:xfrm>
        </p:grpSpPr>
        <p:sp>
          <p:nvSpPr>
            <p:cNvPr id="11" name="Freeform 11"/>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8"/>
              <a:stretch>
                <a:fillRect/>
              </a:stretch>
            </a:blipFill>
          </p:spPr>
        </p:sp>
        <p:sp>
          <p:nvSpPr>
            <p:cNvPr id="12" name="Freeform 12"/>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13" name="Freeform 13"/>
          <p:cNvSpPr/>
          <p:nvPr/>
        </p:nvSpPr>
        <p:spPr>
          <a:xfrm>
            <a:off x="6728043" y="7838908"/>
            <a:ext cx="1418951" cy="1257546"/>
          </a:xfrm>
          <a:custGeom>
            <a:avLst/>
            <a:gdLst/>
            <a:ahLst/>
            <a:cxnLst/>
            <a:rect l="l" t="t" r="r" b="b"/>
            <a:pathLst>
              <a:path w="1418951" h="1257546">
                <a:moveTo>
                  <a:pt x="0" y="0"/>
                </a:moveTo>
                <a:lnTo>
                  <a:pt x="1418951" y="0"/>
                </a:lnTo>
                <a:lnTo>
                  <a:pt x="1418951" y="1257546"/>
                </a:lnTo>
                <a:lnTo>
                  <a:pt x="0" y="125754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4" name="Freeform 14"/>
          <p:cNvSpPr/>
          <p:nvPr/>
        </p:nvSpPr>
        <p:spPr>
          <a:xfrm>
            <a:off x="3434998" y="4803805"/>
            <a:ext cx="1429146" cy="936091"/>
          </a:xfrm>
          <a:custGeom>
            <a:avLst/>
            <a:gdLst/>
            <a:ahLst/>
            <a:cxnLst/>
            <a:rect l="l" t="t" r="r" b="b"/>
            <a:pathLst>
              <a:path w="1429146" h="936091">
                <a:moveTo>
                  <a:pt x="0" y="0"/>
                </a:moveTo>
                <a:lnTo>
                  <a:pt x="1429146" y="0"/>
                </a:lnTo>
                <a:lnTo>
                  <a:pt x="1429146" y="936090"/>
                </a:lnTo>
                <a:lnTo>
                  <a:pt x="0" y="93609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5" name="TextBox 15"/>
          <p:cNvSpPr txBox="1"/>
          <p:nvPr/>
        </p:nvSpPr>
        <p:spPr>
          <a:xfrm>
            <a:off x="7199124" y="1433394"/>
            <a:ext cx="9588356" cy="1387474"/>
          </a:xfrm>
          <a:prstGeom prst="rect">
            <a:avLst/>
          </a:prstGeom>
        </p:spPr>
        <p:txBody>
          <a:bodyPr lIns="0" tIns="0" rIns="0" bIns="0" rtlCol="0" anchor="t">
            <a:spAutoFit/>
          </a:bodyPr>
          <a:lstStyle/>
          <a:p>
            <a:pPr algn="ctr">
              <a:lnSpc>
                <a:spcPts val="11200"/>
              </a:lnSpc>
              <a:spcBef>
                <a:spcPct val="0"/>
              </a:spcBef>
            </a:pPr>
            <a:r>
              <a:rPr lang="en-US" sz="8000">
                <a:solidFill>
                  <a:srgbClr val="AB1D79"/>
                </a:solidFill>
                <a:latin typeface="Feel Free Playful"/>
                <a:ea typeface="Feel Free Playful"/>
                <a:cs typeface="Feel Free Playful"/>
                <a:sym typeface="Feel Free Playful"/>
              </a:rPr>
              <a:t>we are all B.I.r.d.s</a:t>
            </a:r>
          </a:p>
        </p:txBody>
      </p:sp>
      <p:sp>
        <p:nvSpPr>
          <p:cNvPr id="16" name="TextBox 16"/>
          <p:cNvSpPr txBox="1"/>
          <p:nvPr/>
        </p:nvSpPr>
        <p:spPr>
          <a:xfrm>
            <a:off x="7826564" y="3016084"/>
            <a:ext cx="8960916" cy="5324474"/>
          </a:xfrm>
          <a:prstGeom prst="rect">
            <a:avLst/>
          </a:prstGeom>
        </p:spPr>
        <p:txBody>
          <a:bodyPr lIns="0" tIns="0" rIns="0" bIns="0" rtlCol="0" anchor="t">
            <a:spAutoFit/>
          </a:bodyPr>
          <a:lstStyle/>
          <a:p>
            <a:pPr algn="ctr">
              <a:lnSpc>
                <a:spcPts val="4200"/>
              </a:lnSpc>
            </a:pPr>
            <a:r>
              <a:rPr lang="en-US" sz="3000">
                <a:solidFill>
                  <a:srgbClr val="29741D"/>
                </a:solidFill>
                <a:latin typeface="Quicksand"/>
                <a:ea typeface="Quicksand"/>
                <a:cs typeface="Quicksand"/>
                <a:sym typeface="Quicksand"/>
              </a:rPr>
              <a:t>Sometimes we may need to restore our behaviour and reflect on some of the choices we made.</a:t>
            </a:r>
          </a:p>
          <a:p>
            <a:pPr algn="ctr">
              <a:lnSpc>
                <a:spcPts val="4200"/>
              </a:lnSpc>
            </a:pPr>
            <a:endParaRPr lang="en-US" sz="3000">
              <a:solidFill>
                <a:srgbClr val="29741D"/>
              </a:solidFill>
              <a:latin typeface="Quicksand"/>
              <a:ea typeface="Quicksand"/>
              <a:cs typeface="Quicksand"/>
              <a:sym typeface="Quicksand"/>
            </a:endParaRPr>
          </a:p>
          <a:p>
            <a:pPr marL="647708" lvl="1" indent="-323854" algn="ctr">
              <a:lnSpc>
                <a:spcPts val="4200"/>
              </a:lnSpc>
              <a:buFont typeface="Arial"/>
              <a:buChar char="•"/>
            </a:pPr>
            <a:r>
              <a:rPr lang="en-US" sz="3000">
                <a:solidFill>
                  <a:srgbClr val="29741D"/>
                </a:solidFill>
                <a:latin typeface="Quicksand"/>
                <a:ea typeface="Quicksand"/>
                <a:cs typeface="Quicksand"/>
                <a:sym typeface="Quicksand"/>
              </a:rPr>
              <a:t>Off task behaviour</a:t>
            </a:r>
          </a:p>
          <a:p>
            <a:pPr marL="647708" lvl="1" indent="-323854" algn="ctr">
              <a:lnSpc>
                <a:spcPts val="4200"/>
              </a:lnSpc>
              <a:buFont typeface="Arial"/>
              <a:buChar char="•"/>
            </a:pPr>
            <a:r>
              <a:rPr lang="en-US" sz="3000">
                <a:solidFill>
                  <a:srgbClr val="29741D"/>
                </a:solidFill>
                <a:latin typeface="Quicksand"/>
                <a:ea typeface="Quicksand"/>
                <a:cs typeface="Quicksand"/>
                <a:sym typeface="Quicksand"/>
              </a:rPr>
              <a:t>Inappropriate talking/disrupting others who are trying to learn</a:t>
            </a:r>
          </a:p>
          <a:p>
            <a:pPr marL="647708" lvl="1" indent="-323854" algn="ctr">
              <a:lnSpc>
                <a:spcPts val="4200"/>
              </a:lnSpc>
              <a:buFont typeface="Arial"/>
              <a:buChar char="•"/>
            </a:pPr>
            <a:r>
              <a:rPr lang="en-US" sz="3000">
                <a:solidFill>
                  <a:srgbClr val="29741D"/>
                </a:solidFill>
                <a:latin typeface="Quicksand"/>
                <a:ea typeface="Quicksand"/>
                <a:cs typeface="Quicksand"/>
                <a:sym typeface="Quicksand"/>
              </a:rPr>
              <a:t>Attention seeking behaviour such as swinging on chair, calling out, impolite words or actions.</a:t>
            </a:r>
          </a:p>
          <a:p>
            <a:pPr marL="647708" lvl="1" indent="-323854" algn="ctr">
              <a:lnSpc>
                <a:spcPts val="4200"/>
              </a:lnSpc>
              <a:buFont typeface="Arial"/>
              <a:buChar char="•"/>
            </a:pPr>
            <a:r>
              <a:rPr lang="en-US" sz="3000">
                <a:solidFill>
                  <a:srgbClr val="29741D"/>
                </a:solidFill>
                <a:latin typeface="Quicksand"/>
                <a:ea typeface="Quicksand"/>
                <a:cs typeface="Quicksand"/>
                <a:sym typeface="Quicksand"/>
              </a:rPr>
              <a:t>Repetitive noise making, tapping etc. Preventing others from concentrating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910131" y="-983047"/>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6" name="Group 6"/>
          <p:cNvGrpSpPr>
            <a:grpSpLocks noChangeAspect="1"/>
          </p:cNvGrpSpPr>
          <p:nvPr/>
        </p:nvGrpSpPr>
        <p:grpSpPr>
          <a:xfrm rot="-322444">
            <a:off x="12928109" y="1686462"/>
            <a:ext cx="3484837" cy="3484837"/>
            <a:chOff x="0" y="0"/>
            <a:chExt cx="6350000" cy="6350000"/>
          </a:xfrm>
        </p:grpSpPr>
        <p:sp>
          <p:nvSpPr>
            <p:cNvPr id="7" name="Freeform 7"/>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5"/>
              <a:stretch>
                <a:fillRect/>
              </a:stretch>
            </a:blipFill>
          </p:spPr>
        </p:sp>
        <p:sp>
          <p:nvSpPr>
            <p:cNvPr id="8" name="Freeform 8"/>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grpSp>
        <p:nvGrpSpPr>
          <p:cNvPr id="9" name="Group 9"/>
          <p:cNvGrpSpPr>
            <a:grpSpLocks noChangeAspect="1"/>
          </p:cNvGrpSpPr>
          <p:nvPr/>
        </p:nvGrpSpPr>
        <p:grpSpPr>
          <a:xfrm rot="-322444">
            <a:off x="11030159" y="4551760"/>
            <a:ext cx="3484837" cy="3484837"/>
            <a:chOff x="0" y="0"/>
            <a:chExt cx="6350000" cy="6350000"/>
          </a:xfrm>
        </p:grpSpPr>
        <p:sp>
          <p:nvSpPr>
            <p:cNvPr id="10" name="Freeform 10"/>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6"/>
              <a:stretch>
                <a:fillRect/>
              </a:stretch>
            </a:blipFill>
          </p:spPr>
        </p:sp>
        <p:sp>
          <p:nvSpPr>
            <p:cNvPr id="11" name="Freeform 11"/>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12" name="Freeform 12"/>
          <p:cNvSpPr/>
          <p:nvPr/>
        </p:nvSpPr>
        <p:spPr>
          <a:xfrm>
            <a:off x="14041304" y="7449574"/>
            <a:ext cx="1258446" cy="940688"/>
          </a:xfrm>
          <a:custGeom>
            <a:avLst/>
            <a:gdLst/>
            <a:ahLst/>
            <a:cxnLst/>
            <a:rect l="l" t="t" r="r" b="b"/>
            <a:pathLst>
              <a:path w="1258446" h="940688">
                <a:moveTo>
                  <a:pt x="0" y="0"/>
                </a:moveTo>
                <a:lnTo>
                  <a:pt x="1258446" y="0"/>
                </a:lnTo>
                <a:lnTo>
                  <a:pt x="1258446" y="940688"/>
                </a:lnTo>
                <a:lnTo>
                  <a:pt x="0" y="94068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3" name="TextBox 13"/>
          <p:cNvSpPr txBox="1"/>
          <p:nvPr/>
        </p:nvSpPr>
        <p:spPr>
          <a:xfrm>
            <a:off x="1623076" y="2649418"/>
            <a:ext cx="8943767" cy="1387474"/>
          </a:xfrm>
          <a:prstGeom prst="rect">
            <a:avLst/>
          </a:prstGeom>
        </p:spPr>
        <p:txBody>
          <a:bodyPr lIns="0" tIns="0" rIns="0" bIns="0" rtlCol="0" anchor="t">
            <a:spAutoFit/>
          </a:bodyPr>
          <a:lstStyle/>
          <a:p>
            <a:pPr algn="ctr">
              <a:lnSpc>
                <a:spcPts val="11200"/>
              </a:lnSpc>
              <a:spcBef>
                <a:spcPct val="0"/>
              </a:spcBef>
            </a:pPr>
            <a:r>
              <a:rPr lang="en-US" sz="8000">
                <a:solidFill>
                  <a:srgbClr val="AB1D79"/>
                </a:solidFill>
                <a:latin typeface="Feel Free Playful"/>
                <a:ea typeface="Feel Free Playful"/>
                <a:cs typeface="Feel Free Playful"/>
                <a:sym typeface="Feel Free Playful"/>
              </a:rPr>
              <a:t>R1</a:t>
            </a:r>
          </a:p>
        </p:txBody>
      </p:sp>
      <p:sp>
        <p:nvSpPr>
          <p:cNvPr id="14" name="TextBox 14"/>
          <p:cNvSpPr txBox="1"/>
          <p:nvPr/>
        </p:nvSpPr>
        <p:spPr>
          <a:xfrm>
            <a:off x="2119379" y="4320027"/>
            <a:ext cx="7951162" cy="3962400"/>
          </a:xfrm>
          <a:prstGeom prst="rect">
            <a:avLst/>
          </a:prstGeom>
        </p:spPr>
        <p:txBody>
          <a:bodyPr lIns="0" tIns="0" rIns="0" bIns="0" rtlCol="0" anchor="t">
            <a:spAutoFit/>
          </a:bodyPr>
          <a:lstStyle/>
          <a:p>
            <a:pPr algn="ctr">
              <a:lnSpc>
                <a:spcPts val="6299"/>
              </a:lnSpc>
            </a:pPr>
            <a:r>
              <a:rPr lang="en-US" sz="4500">
                <a:solidFill>
                  <a:srgbClr val="29741D"/>
                </a:solidFill>
                <a:latin typeface="Quicksand"/>
                <a:ea typeface="Quicksand"/>
                <a:cs typeface="Quicksand"/>
                <a:sym typeface="Quicksand"/>
              </a:rPr>
              <a:t>Change behaviour choices now.</a:t>
            </a:r>
          </a:p>
          <a:p>
            <a:pPr marL="971550" lvl="1" indent="-485775" algn="ctr">
              <a:lnSpc>
                <a:spcPts val="6299"/>
              </a:lnSpc>
              <a:buFont typeface="Arial"/>
              <a:buChar char="•"/>
            </a:pPr>
            <a:r>
              <a:rPr lang="en-US" sz="4500">
                <a:solidFill>
                  <a:srgbClr val="29741D"/>
                </a:solidFill>
                <a:latin typeface="Quicksand"/>
                <a:ea typeface="Quicksand"/>
                <a:cs typeface="Quicksand"/>
                <a:sym typeface="Quicksand"/>
              </a:rPr>
              <a:t>Do you need support to restore your behaviour in line with expectations?</a:t>
            </a:r>
          </a:p>
        </p:txBody>
      </p:sp>
      <p:sp>
        <p:nvSpPr>
          <p:cNvPr id="15" name="Freeform 15"/>
          <p:cNvSpPr/>
          <p:nvPr/>
        </p:nvSpPr>
        <p:spPr>
          <a:xfrm>
            <a:off x="13213494" y="3969969"/>
            <a:ext cx="1457033" cy="1356862"/>
          </a:xfrm>
          <a:custGeom>
            <a:avLst/>
            <a:gdLst/>
            <a:ahLst/>
            <a:cxnLst/>
            <a:rect l="l" t="t" r="r" b="b"/>
            <a:pathLst>
              <a:path w="1457033" h="1356862">
                <a:moveTo>
                  <a:pt x="0" y="0"/>
                </a:moveTo>
                <a:lnTo>
                  <a:pt x="1457033" y="0"/>
                </a:lnTo>
                <a:lnTo>
                  <a:pt x="1457033" y="1356862"/>
                </a:lnTo>
                <a:lnTo>
                  <a:pt x="0" y="135686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910131" y="-983047"/>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6" name="Group 6"/>
          <p:cNvGrpSpPr>
            <a:grpSpLocks noChangeAspect="1"/>
          </p:cNvGrpSpPr>
          <p:nvPr/>
        </p:nvGrpSpPr>
        <p:grpSpPr>
          <a:xfrm rot="-322444">
            <a:off x="12928109" y="1686462"/>
            <a:ext cx="3484837" cy="3484837"/>
            <a:chOff x="0" y="0"/>
            <a:chExt cx="6350000" cy="6350000"/>
          </a:xfrm>
        </p:grpSpPr>
        <p:sp>
          <p:nvSpPr>
            <p:cNvPr id="7" name="Freeform 7"/>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5"/>
              <a:stretch>
                <a:fillRect/>
              </a:stretch>
            </a:blipFill>
          </p:spPr>
        </p:sp>
        <p:sp>
          <p:nvSpPr>
            <p:cNvPr id="8" name="Freeform 8"/>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grpSp>
        <p:nvGrpSpPr>
          <p:cNvPr id="9" name="Group 9"/>
          <p:cNvGrpSpPr>
            <a:grpSpLocks noChangeAspect="1"/>
          </p:cNvGrpSpPr>
          <p:nvPr/>
        </p:nvGrpSpPr>
        <p:grpSpPr>
          <a:xfrm rot="-322444">
            <a:off x="11030159" y="4551760"/>
            <a:ext cx="3484837" cy="3484837"/>
            <a:chOff x="0" y="0"/>
            <a:chExt cx="6350000" cy="6350000"/>
          </a:xfrm>
        </p:grpSpPr>
        <p:sp>
          <p:nvSpPr>
            <p:cNvPr id="10" name="Freeform 10"/>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6"/>
              <a:stretch>
                <a:fillRect/>
              </a:stretch>
            </a:blipFill>
          </p:spPr>
        </p:sp>
        <p:sp>
          <p:nvSpPr>
            <p:cNvPr id="11" name="Freeform 11"/>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12" name="Freeform 12"/>
          <p:cNvSpPr/>
          <p:nvPr/>
        </p:nvSpPr>
        <p:spPr>
          <a:xfrm>
            <a:off x="14041304" y="7449574"/>
            <a:ext cx="1258446" cy="940688"/>
          </a:xfrm>
          <a:custGeom>
            <a:avLst/>
            <a:gdLst/>
            <a:ahLst/>
            <a:cxnLst/>
            <a:rect l="l" t="t" r="r" b="b"/>
            <a:pathLst>
              <a:path w="1258446" h="940688">
                <a:moveTo>
                  <a:pt x="0" y="0"/>
                </a:moveTo>
                <a:lnTo>
                  <a:pt x="1258446" y="0"/>
                </a:lnTo>
                <a:lnTo>
                  <a:pt x="1258446" y="940688"/>
                </a:lnTo>
                <a:lnTo>
                  <a:pt x="0" y="94068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3" name="TextBox 13"/>
          <p:cNvSpPr txBox="1"/>
          <p:nvPr/>
        </p:nvSpPr>
        <p:spPr>
          <a:xfrm>
            <a:off x="1623076" y="2649418"/>
            <a:ext cx="8943767" cy="1387474"/>
          </a:xfrm>
          <a:prstGeom prst="rect">
            <a:avLst/>
          </a:prstGeom>
        </p:spPr>
        <p:txBody>
          <a:bodyPr lIns="0" tIns="0" rIns="0" bIns="0" rtlCol="0" anchor="t">
            <a:spAutoFit/>
          </a:bodyPr>
          <a:lstStyle/>
          <a:p>
            <a:pPr algn="ctr">
              <a:lnSpc>
                <a:spcPts val="11200"/>
              </a:lnSpc>
              <a:spcBef>
                <a:spcPct val="0"/>
              </a:spcBef>
            </a:pPr>
            <a:r>
              <a:rPr lang="en-US" sz="8000">
                <a:solidFill>
                  <a:srgbClr val="AB1D79"/>
                </a:solidFill>
                <a:latin typeface="Feel Free Playful"/>
                <a:ea typeface="Feel Free Playful"/>
                <a:cs typeface="Feel Free Playful"/>
                <a:sym typeface="Feel Free Playful"/>
              </a:rPr>
              <a:t>R2</a:t>
            </a:r>
          </a:p>
        </p:txBody>
      </p:sp>
      <p:sp>
        <p:nvSpPr>
          <p:cNvPr id="14" name="TextBox 14"/>
          <p:cNvSpPr txBox="1"/>
          <p:nvPr/>
        </p:nvSpPr>
        <p:spPr>
          <a:xfrm>
            <a:off x="2119379" y="4320027"/>
            <a:ext cx="7951162" cy="3162300"/>
          </a:xfrm>
          <a:prstGeom prst="rect">
            <a:avLst/>
          </a:prstGeom>
        </p:spPr>
        <p:txBody>
          <a:bodyPr lIns="0" tIns="0" rIns="0" bIns="0" rtlCol="0" anchor="t">
            <a:spAutoFit/>
          </a:bodyPr>
          <a:lstStyle/>
          <a:p>
            <a:pPr algn="ctr">
              <a:lnSpc>
                <a:spcPts val="6299"/>
              </a:lnSpc>
            </a:pPr>
            <a:r>
              <a:rPr lang="en-US" sz="4500">
                <a:solidFill>
                  <a:srgbClr val="29741D"/>
                </a:solidFill>
                <a:latin typeface="Quicksand"/>
                <a:ea typeface="Quicksand"/>
                <a:cs typeface="Quicksand"/>
                <a:sym typeface="Quicksand"/>
              </a:rPr>
              <a:t>BIRDS can’t learn - Time out.</a:t>
            </a:r>
          </a:p>
          <a:p>
            <a:pPr marL="971550" lvl="1" indent="-485775" algn="ctr">
              <a:lnSpc>
                <a:spcPts val="6299"/>
              </a:lnSpc>
              <a:buFont typeface="Arial"/>
              <a:buChar char="•"/>
            </a:pPr>
            <a:r>
              <a:rPr lang="en-US" sz="4500">
                <a:solidFill>
                  <a:srgbClr val="29741D"/>
                </a:solidFill>
                <a:latin typeface="Quicksand"/>
                <a:ea typeface="Quicksand"/>
                <a:cs typeface="Quicksand"/>
                <a:sym typeface="Quicksand"/>
              </a:rPr>
              <a:t>Work at a reflection station. Complete work at playtime.</a:t>
            </a:r>
          </a:p>
        </p:txBody>
      </p:sp>
      <p:sp>
        <p:nvSpPr>
          <p:cNvPr id="15" name="Freeform 15"/>
          <p:cNvSpPr/>
          <p:nvPr/>
        </p:nvSpPr>
        <p:spPr>
          <a:xfrm>
            <a:off x="13213494" y="3969969"/>
            <a:ext cx="1457033" cy="1356862"/>
          </a:xfrm>
          <a:custGeom>
            <a:avLst/>
            <a:gdLst/>
            <a:ahLst/>
            <a:cxnLst/>
            <a:rect l="l" t="t" r="r" b="b"/>
            <a:pathLst>
              <a:path w="1457033" h="1356862">
                <a:moveTo>
                  <a:pt x="0" y="0"/>
                </a:moveTo>
                <a:lnTo>
                  <a:pt x="1457033" y="0"/>
                </a:lnTo>
                <a:lnTo>
                  <a:pt x="1457033" y="1356862"/>
                </a:lnTo>
                <a:lnTo>
                  <a:pt x="0" y="135686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910131" y="-983047"/>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6" name="Group 6"/>
          <p:cNvGrpSpPr>
            <a:grpSpLocks noChangeAspect="1"/>
          </p:cNvGrpSpPr>
          <p:nvPr/>
        </p:nvGrpSpPr>
        <p:grpSpPr>
          <a:xfrm rot="-322444">
            <a:off x="12928109" y="1686462"/>
            <a:ext cx="3484837" cy="3484837"/>
            <a:chOff x="0" y="0"/>
            <a:chExt cx="6350000" cy="6350000"/>
          </a:xfrm>
        </p:grpSpPr>
        <p:sp>
          <p:nvSpPr>
            <p:cNvPr id="7" name="Freeform 7"/>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5"/>
              <a:stretch>
                <a:fillRect/>
              </a:stretch>
            </a:blipFill>
          </p:spPr>
        </p:sp>
        <p:sp>
          <p:nvSpPr>
            <p:cNvPr id="8" name="Freeform 8"/>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9" name="Freeform 9"/>
          <p:cNvSpPr/>
          <p:nvPr/>
        </p:nvSpPr>
        <p:spPr>
          <a:xfrm>
            <a:off x="11003396" y="4648400"/>
            <a:ext cx="4420195" cy="4114800"/>
          </a:xfrm>
          <a:custGeom>
            <a:avLst/>
            <a:gdLst/>
            <a:ahLst/>
            <a:cxnLst/>
            <a:rect l="l" t="t" r="r" b="b"/>
            <a:pathLst>
              <a:path w="4420195" h="4114800">
                <a:moveTo>
                  <a:pt x="0" y="0"/>
                </a:moveTo>
                <a:lnTo>
                  <a:pt x="4420196" y="0"/>
                </a:lnTo>
                <a:lnTo>
                  <a:pt x="4420196"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p:cNvSpPr/>
          <p:nvPr/>
        </p:nvSpPr>
        <p:spPr>
          <a:xfrm>
            <a:off x="14670527" y="6763198"/>
            <a:ext cx="1258446" cy="940688"/>
          </a:xfrm>
          <a:custGeom>
            <a:avLst/>
            <a:gdLst/>
            <a:ahLst/>
            <a:cxnLst/>
            <a:rect l="l" t="t" r="r" b="b"/>
            <a:pathLst>
              <a:path w="1258446" h="940688">
                <a:moveTo>
                  <a:pt x="0" y="0"/>
                </a:moveTo>
                <a:lnTo>
                  <a:pt x="1258446" y="0"/>
                </a:lnTo>
                <a:lnTo>
                  <a:pt x="1258446" y="940688"/>
                </a:lnTo>
                <a:lnTo>
                  <a:pt x="0" y="94068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1" name="TextBox 11"/>
          <p:cNvSpPr txBox="1"/>
          <p:nvPr/>
        </p:nvSpPr>
        <p:spPr>
          <a:xfrm>
            <a:off x="1623076" y="1359480"/>
            <a:ext cx="8943767" cy="1387474"/>
          </a:xfrm>
          <a:prstGeom prst="rect">
            <a:avLst/>
          </a:prstGeom>
        </p:spPr>
        <p:txBody>
          <a:bodyPr lIns="0" tIns="0" rIns="0" bIns="0" rtlCol="0" anchor="t">
            <a:spAutoFit/>
          </a:bodyPr>
          <a:lstStyle/>
          <a:p>
            <a:pPr algn="ctr">
              <a:lnSpc>
                <a:spcPts val="11200"/>
              </a:lnSpc>
              <a:spcBef>
                <a:spcPct val="0"/>
              </a:spcBef>
            </a:pPr>
            <a:r>
              <a:rPr lang="en-US" sz="8000">
                <a:solidFill>
                  <a:srgbClr val="AB1D79"/>
                </a:solidFill>
                <a:latin typeface="Feel Free Playful"/>
                <a:ea typeface="Feel Free Playful"/>
                <a:cs typeface="Feel Free Playful"/>
                <a:sym typeface="Feel Free Playful"/>
              </a:rPr>
              <a:t>R3</a:t>
            </a:r>
          </a:p>
        </p:txBody>
      </p:sp>
      <p:sp>
        <p:nvSpPr>
          <p:cNvPr id="12" name="TextBox 12"/>
          <p:cNvSpPr txBox="1"/>
          <p:nvPr/>
        </p:nvSpPr>
        <p:spPr>
          <a:xfrm>
            <a:off x="1623076" y="2689805"/>
            <a:ext cx="8943767" cy="5709284"/>
          </a:xfrm>
          <a:prstGeom prst="rect">
            <a:avLst/>
          </a:prstGeom>
        </p:spPr>
        <p:txBody>
          <a:bodyPr lIns="0" tIns="0" rIns="0" bIns="0" rtlCol="0" anchor="t">
            <a:spAutoFit/>
          </a:bodyPr>
          <a:lstStyle/>
          <a:p>
            <a:pPr algn="ctr">
              <a:lnSpc>
                <a:spcPts val="5040"/>
              </a:lnSpc>
            </a:pPr>
            <a:r>
              <a:rPr lang="en-US" sz="3600">
                <a:solidFill>
                  <a:srgbClr val="29741D"/>
                </a:solidFill>
                <a:latin typeface="Quicksand"/>
                <a:ea typeface="Quicksand"/>
                <a:cs typeface="Quicksand"/>
                <a:sym typeface="Quicksand"/>
              </a:rPr>
              <a:t>BIRDS can’t learn/aren’t safe - Move out</a:t>
            </a:r>
          </a:p>
          <a:p>
            <a:pPr marL="777245" lvl="1" indent="-388622" algn="ctr">
              <a:lnSpc>
                <a:spcPts val="5040"/>
              </a:lnSpc>
              <a:buFont typeface="Arial"/>
              <a:buChar char="•"/>
            </a:pPr>
            <a:r>
              <a:rPr lang="en-US" sz="3600">
                <a:solidFill>
                  <a:srgbClr val="29741D"/>
                </a:solidFill>
                <a:latin typeface="Quicksand"/>
                <a:ea typeface="Quicksand"/>
                <a:cs typeface="Quicksand"/>
                <a:sym typeface="Quicksand"/>
              </a:rPr>
              <a:t>Move to another classroom with a 15 minute timers. A phone call will be made home to parent/carers to explain that learning is being affected.</a:t>
            </a:r>
          </a:p>
          <a:p>
            <a:pPr marL="777245" lvl="1" indent="-388622" algn="ctr">
              <a:lnSpc>
                <a:spcPts val="5040"/>
              </a:lnSpc>
              <a:buFont typeface="Arial"/>
              <a:buChar char="•"/>
            </a:pPr>
            <a:r>
              <a:rPr lang="en-US" sz="3600">
                <a:solidFill>
                  <a:srgbClr val="29741D"/>
                </a:solidFill>
                <a:latin typeface="Quicksand"/>
                <a:ea typeface="Quicksand"/>
                <a:cs typeface="Quicksand"/>
                <a:sym typeface="Quicksand"/>
              </a:rPr>
              <a:t>Complete work at playtime and part of lunchtime. Only re-enter the classroom after completely restoring your behaviour. </a:t>
            </a:r>
          </a:p>
        </p:txBody>
      </p:sp>
      <p:sp>
        <p:nvSpPr>
          <p:cNvPr id="13" name="Freeform 13"/>
          <p:cNvSpPr/>
          <p:nvPr/>
        </p:nvSpPr>
        <p:spPr>
          <a:xfrm>
            <a:off x="13213494" y="3969969"/>
            <a:ext cx="1457033" cy="1356862"/>
          </a:xfrm>
          <a:custGeom>
            <a:avLst/>
            <a:gdLst/>
            <a:ahLst/>
            <a:cxnLst/>
            <a:rect l="l" t="t" r="r" b="b"/>
            <a:pathLst>
              <a:path w="1457033" h="1356862">
                <a:moveTo>
                  <a:pt x="0" y="0"/>
                </a:moveTo>
                <a:lnTo>
                  <a:pt x="1457033" y="0"/>
                </a:lnTo>
                <a:lnTo>
                  <a:pt x="1457033" y="1356862"/>
                </a:lnTo>
                <a:lnTo>
                  <a:pt x="0" y="135686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4" name="TextBox 14"/>
          <p:cNvSpPr txBox="1"/>
          <p:nvPr/>
        </p:nvSpPr>
        <p:spPr>
          <a:xfrm rot="-207686">
            <a:off x="11580260" y="5479283"/>
            <a:ext cx="3017224" cy="2510783"/>
          </a:xfrm>
          <a:prstGeom prst="rect">
            <a:avLst/>
          </a:prstGeom>
        </p:spPr>
        <p:txBody>
          <a:bodyPr lIns="0" tIns="0" rIns="0" bIns="0" rtlCol="0" anchor="t">
            <a:spAutoFit/>
          </a:bodyPr>
          <a:lstStyle/>
          <a:p>
            <a:pPr marL="518220" lvl="1" indent="-259110" algn="ctr">
              <a:lnSpc>
                <a:spcPts val="3360"/>
              </a:lnSpc>
              <a:buFont typeface="Arial"/>
              <a:buChar char="•"/>
            </a:pPr>
            <a:r>
              <a:rPr lang="en-US" sz="2400">
                <a:solidFill>
                  <a:srgbClr val="000000"/>
                </a:solidFill>
                <a:latin typeface="Quicksand"/>
                <a:ea typeface="Quicksand"/>
                <a:cs typeface="Quicksand"/>
                <a:sym typeface="Quicksand"/>
              </a:rPr>
              <a:t>Preventing the teacher from teaching.</a:t>
            </a:r>
          </a:p>
          <a:p>
            <a:pPr marL="518220" lvl="1" indent="-259110" algn="ctr">
              <a:lnSpc>
                <a:spcPts val="3360"/>
              </a:lnSpc>
              <a:buFont typeface="Arial"/>
              <a:buChar char="•"/>
            </a:pPr>
            <a:r>
              <a:rPr lang="en-US" sz="2400">
                <a:solidFill>
                  <a:srgbClr val="000000"/>
                </a:solidFill>
                <a:latin typeface="Quicksand"/>
                <a:ea typeface="Quicksand"/>
                <a:cs typeface="Quicksand"/>
                <a:sym typeface="Quicksand"/>
              </a:rPr>
              <a:t>Preventing BIRDS from growing their brains.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910131" y="-983047"/>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6" name="Group 6"/>
          <p:cNvGrpSpPr>
            <a:grpSpLocks noChangeAspect="1"/>
          </p:cNvGrpSpPr>
          <p:nvPr/>
        </p:nvGrpSpPr>
        <p:grpSpPr>
          <a:xfrm rot="-322444">
            <a:off x="12928109" y="1686462"/>
            <a:ext cx="3484837" cy="3484837"/>
            <a:chOff x="0" y="0"/>
            <a:chExt cx="6350000" cy="6350000"/>
          </a:xfrm>
        </p:grpSpPr>
        <p:sp>
          <p:nvSpPr>
            <p:cNvPr id="7" name="Freeform 7"/>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5"/>
              <a:stretch>
                <a:fillRect/>
              </a:stretch>
            </a:blipFill>
          </p:spPr>
        </p:sp>
        <p:sp>
          <p:nvSpPr>
            <p:cNvPr id="8" name="Freeform 8"/>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9" name="Freeform 9"/>
          <p:cNvSpPr/>
          <p:nvPr/>
        </p:nvSpPr>
        <p:spPr>
          <a:xfrm>
            <a:off x="11003396" y="4648400"/>
            <a:ext cx="4420195" cy="4114800"/>
          </a:xfrm>
          <a:custGeom>
            <a:avLst/>
            <a:gdLst/>
            <a:ahLst/>
            <a:cxnLst/>
            <a:rect l="l" t="t" r="r" b="b"/>
            <a:pathLst>
              <a:path w="4420195" h="4114800">
                <a:moveTo>
                  <a:pt x="0" y="0"/>
                </a:moveTo>
                <a:lnTo>
                  <a:pt x="4420196" y="0"/>
                </a:lnTo>
                <a:lnTo>
                  <a:pt x="4420196"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p:cNvSpPr/>
          <p:nvPr/>
        </p:nvSpPr>
        <p:spPr>
          <a:xfrm>
            <a:off x="14670527" y="6763198"/>
            <a:ext cx="1258446" cy="940688"/>
          </a:xfrm>
          <a:custGeom>
            <a:avLst/>
            <a:gdLst/>
            <a:ahLst/>
            <a:cxnLst/>
            <a:rect l="l" t="t" r="r" b="b"/>
            <a:pathLst>
              <a:path w="1258446" h="940688">
                <a:moveTo>
                  <a:pt x="0" y="0"/>
                </a:moveTo>
                <a:lnTo>
                  <a:pt x="1258446" y="0"/>
                </a:lnTo>
                <a:lnTo>
                  <a:pt x="1258446" y="940688"/>
                </a:lnTo>
                <a:lnTo>
                  <a:pt x="0" y="94068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1" name="TextBox 11"/>
          <p:cNvSpPr txBox="1"/>
          <p:nvPr/>
        </p:nvSpPr>
        <p:spPr>
          <a:xfrm>
            <a:off x="1623076" y="2041406"/>
            <a:ext cx="8943767" cy="1387474"/>
          </a:xfrm>
          <a:prstGeom prst="rect">
            <a:avLst/>
          </a:prstGeom>
        </p:spPr>
        <p:txBody>
          <a:bodyPr lIns="0" tIns="0" rIns="0" bIns="0" rtlCol="0" anchor="t">
            <a:spAutoFit/>
          </a:bodyPr>
          <a:lstStyle/>
          <a:p>
            <a:pPr algn="ctr">
              <a:lnSpc>
                <a:spcPts val="11200"/>
              </a:lnSpc>
              <a:spcBef>
                <a:spcPct val="0"/>
              </a:spcBef>
            </a:pPr>
            <a:r>
              <a:rPr lang="en-US" sz="8000">
                <a:solidFill>
                  <a:srgbClr val="AB1D79"/>
                </a:solidFill>
                <a:latin typeface="Feel Free Playful"/>
                <a:ea typeface="Feel Free Playful"/>
                <a:cs typeface="Feel Free Playful"/>
                <a:sym typeface="Feel Free Playful"/>
              </a:rPr>
              <a:t>r4</a:t>
            </a:r>
          </a:p>
        </p:txBody>
      </p:sp>
      <p:sp>
        <p:nvSpPr>
          <p:cNvPr id="12" name="TextBox 12"/>
          <p:cNvSpPr txBox="1"/>
          <p:nvPr/>
        </p:nvSpPr>
        <p:spPr>
          <a:xfrm>
            <a:off x="1623076" y="3593092"/>
            <a:ext cx="8943767" cy="4637405"/>
          </a:xfrm>
          <a:prstGeom prst="rect">
            <a:avLst/>
          </a:prstGeom>
        </p:spPr>
        <p:txBody>
          <a:bodyPr lIns="0" tIns="0" rIns="0" bIns="0" rtlCol="0" anchor="t">
            <a:spAutoFit/>
          </a:bodyPr>
          <a:lstStyle/>
          <a:p>
            <a:pPr algn="ctr">
              <a:lnSpc>
                <a:spcPts val="5320"/>
              </a:lnSpc>
            </a:pPr>
            <a:r>
              <a:rPr lang="en-US" sz="3800" b="1">
                <a:solidFill>
                  <a:srgbClr val="29741D"/>
                </a:solidFill>
                <a:latin typeface="Quicksand Bold"/>
                <a:ea typeface="Quicksand Bold"/>
                <a:cs typeface="Quicksand Bold"/>
                <a:sym typeface="Quicksand Bold"/>
              </a:rPr>
              <a:t>Urgent</a:t>
            </a:r>
            <a:r>
              <a:rPr lang="en-US" sz="3800">
                <a:solidFill>
                  <a:srgbClr val="29741D"/>
                </a:solidFill>
                <a:latin typeface="Quicksand"/>
                <a:ea typeface="Quicksand"/>
                <a:cs typeface="Quicksand"/>
                <a:sym typeface="Quicksand"/>
              </a:rPr>
              <a:t> changes need to be made</a:t>
            </a:r>
          </a:p>
          <a:p>
            <a:pPr marL="820424" lvl="1" indent="-410212" algn="ctr">
              <a:lnSpc>
                <a:spcPts val="5320"/>
              </a:lnSpc>
              <a:buFont typeface="Arial"/>
              <a:buChar char="•"/>
            </a:pPr>
            <a:r>
              <a:rPr lang="en-US" sz="3800">
                <a:solidFill>
                  <a:srgbClr val="29741D"/>
                </a:solidFill>
                <a:latin typeface="Quicksand"/>
                <a:ea typeface="Quicksand"/>
                <a:cs typeface="Quicksand"/>
                <a:sym typeface="Quicksand"/>
              </a:rPr>
              <a:t>Working with Assistant Headteacher, Parents/carers will be called into school to meet with AHT and child.</a:t>
            </a:r>
          </a:p>
          <a:p>
            <a:pPr marL="820424" lvl="1" indent="-410212" algn="ctr">
              <a:lnSpc>
                <a:spcPts val="5320"/>
              </a:lnSpc>
              <a:buFont typeface="Arial"/>
              <a:buChar char="•"/>
            </a:pPr>
            <a:r>
              <a:rPr lang="en-US" sz="3800">
                <a:solidFill>
                  <a:srgbClr val="29741D"/>
                </a:solidFill>
                <a:latin typeface="Quicksand"/>
                <a:ea typeface="Quicksand"/>
                <a:cs typeface="Quicksand"/>
                <a:sym typeface="Quicksand"/>
              </a:rPr>
              <a:t>Playtime and lunchtime is isolated with AHT.</a:t>
            </a:r>
          </a:p>
        </p:txBody>
      </p:sp>
      <p:sp>
        <p:nvSpPr>
          <p:cNvPr id="13" name="Freeform 13"/>
          <p:cNvSpPr/>
          <p:nvPr/>
        </p:nvSpPr>
        <p:spPr>
          <a:xfrm>
            <a:off x="13213494" y="3969969"/>
            <a:ext cx="1457033" cy="1356862"/>
          </a:xfrm>
          <a:custGeom>
            <a:avLst/>
            <a:gdLst/>
            <a:ahLst/>
            <a:cxnLst/>
            <a:rect l="l" t="t" r="r" b="b"/>
            <a:pathLst>
              <a:path w="1457033" h="1356862">
                <a:moveTo>
                  <a:pt x="0" y="0"/>
                </a:moveTo>
                <a:lnTo>
                  <a:pt x="1457033" y="0"/>
                </a:lnTo>
                <a:lnTo>
                  <a:pt x="1457033" y="1356862"/>
                </a:lnTo>
                <a:lnTo>
                  <a:pt x="0" y="135686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4" name="TextBox 14"/>
          <p:cNvSpPr txBox="1"/>
          <p:nvPr/>
        </p:nvSpPr>
        <p:spPr>
          <a:xfrm rot="-207686">
            <a:off x="11592912" y="5478901"/>
            <a:ext cx="3017224" cy="2929883"/>
          </a:xfrm>
          <a:prstGeom prst="rect">
            <a:avLst/>
          </a:prstGeom>
        </p:spPr>
        <p:txBody>
          <a:bodyPr lIns="0" tIns="0" rIns="0" bIns="0" rtlCol="0" anchor="t">
            <a:spAutoFit/>
          </a:bodyPr>
          <a:lstStyle/>
          <a:p>
            <a:pPr marL="518220" lvl="1" indent="-259110" algn="ctr">
              <a:lnSpc>
                <a:spcPts val="3360"/>
              </a:lnSpc>
              <a:buFont typeface="Arial"/>
              <a:buChar char="•"/>
            </a:pPr>
            <a:r>
              <a:rPr lang="en-US" sz="2400">
                <a:solidFill>
                  <a:srgbClr val="000000"/>
                </a:solidFill>
                <a:latin typeface="Quicksand"/>
                <a:ea typeface="Quicksand"/>
                <a:cs typeface="Quicksand"/>
                <a:sym typeface="Quicksand"/>
              </a:rPr>
              <a:t>Unkind word in or outside class</a:t>
            </a:r>
          </a:p>
          <a:p>
            <a:pPr marL="518220" lvl="1" indent="-259110" algn="ctr">
              <a:lnSpc>
                <a:spcPts val="3360"/>
              </a:lnSpc>
              <a:buFont typeface="Arial"/>
              <a:buChar char="•"/>
            </a:pPr>
            <a:r>
              <a:rPr lang="en-US" sz="2400">
                <a:solidFill>
                  <a:srgbClr val="000000"/>
                </a:solidFill>
                <a:latin typeface="Quicksand"/>
                <a:ea typeface="Quicksand"/>
                <a:cs typeface="Quicksand"/>
                <a:sym typeface="Quicksand"/>
              </a:rPr>
              <a:t>Unkind action in or out of class</a:t>
            </a:r>
          </a:p>
          <a:p>
            <a:pPr marL="518220" lvl="1" indent="-259110" algn="ctr">
              <a:lnSpc>
                <a:spcPts val="3360"/>
              </a:lnSpc>
              <a:buFont typeface="Arial"/>
              <a:buChar char="•"/>
            </a:pPr>
            <a:r>
              <a:rPr lang="en-US" sz="2400">
                <a:solidFill>
                  <a:srgbClr val="000000"/>
                </a:solidFill>
                <a:latin typeface="Quicksand"/>
                <a:ea typeface="Quicksand"/>
                <a:cs typeface="Quicksand"/>
                <a:sym typeface="Quicksand"/>
              </a:rPr>
              <a:t>Behaviour not in-line with BIRDS philosophy.</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910131" y="-983047"/>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Freeform 6"/>
          <p:cNvSpPr/>
          <p:nvPr/>
        </p:nvSpPr>
        <p:spPr>
          <a:xfrm>
            <a:off x="11003396" y="4648400"/>
            <a:ext cx="4420195" cy="4114800"/>
          </a:xfrm>
          <a:custGeom>
            <a:avLst/>
            <a:gdLst/>
            <a:ahLst/>
            <a:cxnLst/>
            <a:rect l="l" t="t" r="r" b="b"/>
            <a:pathLst>
              <a:path w="4420195" h="4114800">
                <a:moveTo>
                  <a:pt x="0" y="0"/>
                </a:moveTo>
                <a:lnTo>
                  <a:pt x="4420196" y="0"/>
                </a:lnTo>
                <a:lnTo>
                  <a:pt x="4420196"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7" name="Freeform 7"/>
          <p:cNvSpPr/>
          <p:nvPr/>
        </p:nvSpPr>
        <p:spPr>
          <a:xfrm>
            <a:off x="14670527" y="6763198"/>
            <a:ext cx="1258446" cy="940688"/>
          </a:xfrm>
          <a:custGeom>
            <a:avLst/>
            <a:gdLst/>
            <a:ahLst/>
            <a:cxnLst/>
            <a:rect l="l" t="t" r="r" b="b"/>
            <a:pathLst>
              <a:path w="1258446" h="940688">
                <a:moveTo>
                  <a:pt x="0" y="0"/>
                </a:moveTo>
                <a:lnTo>
                  <a:pt x="1258446" y="0"/>
                </a:lnTo>
                <a:lnTo>
                  <a:pt x="1258446" y="940688"/>
                </a:lnTo>
                <a:lnTo>
                  <a:pt x="0" y="94068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8" name="Freeform 8"/>
          <p:cNvSpPr/>
          <p:nvPr/>
        </p:nvSpPr>
        <p:spPr>
          <a:xfrm>
            <a:off x="11220315" y="1411272"/>
            <a:ext cx="3986358" cy="3732228"/>
          </a:xfrm>
          <a:custGeom>
            <a:avLst/>
            <a:gdLst/>
            <a:ahLst/>
            <a:cxnLst/>
            <a:rect l="l" t="t" r="r" b="b"/>
            <a:pathLst>
              <a:path w="3986358" h="3732228">
                <a:moveTo>
                  <a:pt x="0" y="0"/>
                </a:moveTo>
                <a:lnTo>
                  <a:pt x="3986358" y="0"/>
                </a:lnTo>
                <a:lnTo>
                  <a:pt x="3986358" y="3732228"/>
                </a:lnTo>
                <a:lnTo>
                  <a:pt x="0" y="3732228"/>
                </a:lnTo>
                <a:lnTo>
                  <a:pt x="0" y="0"/>
                </a:lnTo>
                <a:close/>
              </a:path>
            </a:pathLst>
          </a:custGeom>
          <a:blipFill>
            <a:blip r:embed="rId9"/>
            <a:stretch>
              <a:fillRect/>
            </a:stretch>
          </a:blipFill>
        </p:spPr>
      </p:sp>
      <p:sp>
        <p:nvSpPr>
          <p:cNvPr id="9" name="Freeform 9"/>
          <p:cNvSpPr/>
          <p:nvPr/>
        </p:nvSpPr>
        <p:spPr>
          <a:xfrm>
            <a:off x="10274880" y="3221119"/>
            <a:ext cx="1457033" cy="1356862"/>
          </a:xfrm>
          <a:custGeom>
            <a:avLst/>
            <a:gdLst/>
            <a:ahLst/>
            <a:cxnLst/>
            <a:rect l="l" t="t" r="r" b="b"/>
            <a:pathLst>
              <a:path w="1457033" h="1356862">
                <a:moveTo>
                  <a:pt x="0" y="0"/>
                </a:moveTo>
                <a:lnTo>
                  <a:pt x="1457033" y="0"/>
                </a:lnTo>
                <a:lnTo>
                  <a:pt x="1457033" y="1356862"/>
                </a:lnTo>
                <a:lnTo>
                  <a:pt x="0" y="135686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0" name="Freeform 10"/>
          <p:cNvSpPr/>
          <p:nvPr/>
        </p:nvSpPr>
        <p:spPr>
          <a:xfrm>
            <a:off x="14670527" y="1190546"/>
            <a:ext cx="2032530" cy="2309693"/>
          </a:xfrm>
          <a:custGeom>
            <a:avLst/>
            <a:gdLst/>
            <a:ahLst/>
            <a:cxnLst/>
            <a:rect l="l" t="t" r="r" b="b"/>
            <a:pathLst>
              <a:path w="2032530" h="2309693">
                <a:moveTo>
                  <a:pt x="0" y="0"/>
                </a:moveTo>
                <a:lnTo>
                  <a:pt x="2032530" y="0"/>
                </a:lnTo>
                <a:lnTo>
                  <a:pt x="2032530" y="2309693"/>
                </a:lnTo>
                <a:lnTo>
                  <a:pt x="0" y="230969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1" name="TextBox 11"/>
          <p:cNvSpPr txBox="1"/>
          <p:nvPr/>
        </p:nvSpPr>
        <p:spPr>
          <a:xfrm>
            <a:off x="1623076" y="3190507"/>
            <a:ext cx="8943767" cy="1387474"/>
          </a:xfrm>
          <a:prstGeom prst="rect">
            <a:avLst/>
          </a:prstGeom>
        </p:spPr>
        <p:txBody>
          <a:bodyPr lIns="0" tIns="0" rIns="0" bIns="0" rtlCol="0" anchor="t">
            <a:spAutoFit/>
          </a:bodyPr>
          <a:lstStyle/>
          <a:p>
            <a:pPr algn="ctr">
              <a:lnSpc>
                <a:spcPts val="11200"/>
              </a:lnSpc>
              <a:spcBef>
                <a:spcPct val="0"/>
              </a:spcBef>
            </a:pPr>
            <a:r>
              <a:rPr lang="en-US" sz="8000">
                <a:solidFill>
                  <a:srgbClr val="AB1D79"/>
                </a:solidFill>
                <a:latin typeface="Feel Free Playful"/>
                <a:ea typeface="Feel Free Playful"/>
                <a:cs typeface="Feel Free Playful"/>
                <a:sym typeface="Feel Free Playful"/>
              </a:rPr>
              <a:t>R5</a:t>
            </a:r>
          </a:p>
        </p:txBody>
      </p:sp>
      <p:sp>
        <p:nvSpPr>
          <p:cNvPr id="12" name="TextBox 12"/>
          <p:cNvSpPr txBox="1"/>
          <p:nvPr/>
        </p:nvSpPr>
        <p:spPr>
          <a:xfrm>
            <a:off x="1623076" y="4553150"/>
            <a:ext cx="8943767" cy="3034030"/>
          </a:xfrm>
          <a:prstGeom prst="rect">
            <a:avLst/>
          </a:prstGeom>
        </p:spPr>
        <p:txBody>
          <a:bodyPr lIns="0" tIns="0" rIns="0" bIns="0" rtlCol="0" anchor="t">
            <a:spAutoFit/>
          </a:bodyPr>
          <a:lstStyle/>
          <a:p>
            <a:pPr algn="ctr">
              <a:lnSpc>
                <a:spcPts val="6020"/>
              </a:lnSpc>
            </a:pPr>
            <a:r>
              <a:rPr lang="en-US" sz="4300" b="1">
                <a:solidFill>
                  <a:srgbClr val="29741D"/>
                </a:solidFill>
                <a:latin typeface="Quicksand Bold"/>
                <a:ea typeface="Quicksand Bold"/>
                <a:cs typeface="Quicksand Bold"/>
                <a:sym typeface="Quicksand Bold"/>
              </a:rPr>
              <a:t>Reported </a:t>
            </a:r>
            <a:r>
              <a:rPr lang="en-US" sz="4300">
                <a:solidFill>
                  <a:srgbClr val="29741D"/>
                </a:solidFill>
                <a:latin typeface="Quicksand"/>
                <a:ea typeface="Quicksand"/>
                <a:cs typeface="Quicksand"/>
                <a:sym typeface="Quicksand"/>
              </a:rPr>
              <a:t>behaviour</a:t>
            </a:r>
          </a:p>
          <a:p>
            <a:pPr marL="928371" lvl="1" indent="-464186" algn="ctr">
              <a:lnSpc>
                <a:spcPts val="6020"/>
              </a:lnSpc>
              <a:buFont typeface="Arial"/>
              <a:buChar char="•"/>
            </a:pPr>
            <a:r>
              <a:rPr lang="en-US" sz="4300">
                <a:solidFill>
                  <a:srgbClr val="29741D"/>
                </a:solidFill>
                <a:latin typeface="Quicksand"/>
                <a:ea typeface="Quicksand"/>
                <a:cs typeface="Quicksand"/>
                <a:sym typeface="Quicksand"/>
              </a:rPr>
              <a:t>Sent to Deputy/Headteacher</a:t>
            </a:r>
          </a:p>
          <a:p>
            <a:pPr marL="928371" lvl="1" indent="-464186" algn="ctr">
              <a:lnSpc>
                <a:spcPts val="6020"/>
              </a:lnSpc>
              <a:buFont typeface="Arial"/>
              <a:buChar char="•"/>
            </a:pPr>
            <a:r>
              <a:rPr lang="en-US" sz="4300">
                <a:solidFill>
                  <a:srgbClr val="29741D"/>
                </a:solidFill>
                <a:latin typeface="Quicksand"/>
                <a:ea typeface="Quicksand"/>
                <a:cs typeface="Quicksand"/>
                <a:sym typeface="Quicksand"/>
              </a:rPr>
              <a:t>Reported via internal or external exclusion</a:t>
            </a:r>
          </a:p>
        </p:txBody>
      </p:sp>
      <p:sp>
        <p:nvSpPr>
          <p:cNvPr id="13" name="TextBox 13"/>
          <p:cNvSpPr txBox="1"/>
          <p:nvPr/>
        </p:nvSpPr>
        <p:spPr>
          <a:xfrm rot="-207686">
            <a:off x="11703444" y="5367468"/>
            <a:ext cx="3017224" cy="3189598"/>
          </a:xfrm>
          <a:prstGeom prst="rect">
            <a:avLst/>
          </a:prstGeom>
        </p:spPr>
        <p:txBody>
          <a:bodyPr lIns="0" tIns="0" rIns="0" bIns="0" rtlCol="0" anchor="t">
            <a:spAutoFit/>
          </a:bodyPr>
          <a:lstStyle/>
          <a:p>
            <a:pPr algn="ctr">
              <a:lnSpc>
                <a:spcPts val="3220"/>
              </a:lnSpc>
            </a:pPr>
            <a:r>
              <a:rPr lang="en-US" sz="2300">
                <a:solidFill>
                  <a:srgbClr val="000000"/>
                </a:solidFill>
                <a:latin typeface="Quicksand"/>
                <a:ea typeface="Quicksand"/>
                <a:cs typeface="Quicksand"/>
                <a:sym typeface="Quicksand"/>
              </a:rPr>
              <a:t>Deliberately working against school expectations:</a:t>
            </a:r>
          </a:p>
          <a:p>
            <a:pPr marL="496630" lvl="1" indent="-248315" algn="ctr">
              <a:lnSpc>
                <a:spcPts val="3220"/>
              </a:lnSpc>
              <a:buFont typeface="Arial"/>
              <a:buChar char="•"/>
            </a:pPr>
            <a:r>
              <a:rPr lang="en-US" sz="2300">
                <a:solidFill>
                  <a:srgbClr val="000000"/>
                </a:solidFill>
                <a:latin typeface="Quicksand"/>
                <a:ea typeface="Quicksand"/>
                <a:cs typeface="Quicksand"/>
                <a:sym typeface="Quicksand"/>
              </a:rPr>
              <a:t>Fighting</a:t>
            </a:r>
          </a:p>
          <a:p>
            <a:pPr marL="496630" lvl="1" indent="-248315" algn="ctr">
              <a:lnSpc>
                <a:spcPts val="3220"/>
              </a:lnSpc>
              <a:buFont typeface="Arial"/>
              <a:buChar char="•"/>
            </a:pPr>
            <a:r>
              <a:rPr lang="en-US" sz="2300">
                <a:solidFill>
                  <a:srgbClr val="000000"/>
                </a:solidFill>
                <a:latin typeface="Quicksand"/>
                <a:ea typeface="Quicksand"/>
                <a:cs typeface="Quicksand"/>
                <a:sym typeface="Quicksand"/>
              </a:rPr>
              <a:t>Bullying</a:t>
            </a:r>
          </a:p>
          <a:p>
            <a:pPr marL="496630" lvl="1" indent="-248315" algn="ctr">
              <a:lnSpc>
                <a:spcPts val="3220"/>
              </a:lnSpc>
              <a:buFont typeface="Arial"/>
              <a:buChar char="•"/>
            </a:pPr>
            <a:r>
              <a:rPr lang="en-US" sz="2300">
                <a:solidFill>
                  <a:srgbClr val="000000"/>
                </a:solidFill>
                <a:latin typeface="Quicksand"/>
                <a:ea typeface="Quicksand"/>
                <a:cs typeface="Quicksand"/>
                <a:sym typeface="Quicksand"/>
              </a:rPr>
              <a:t>Swearing</a:t>
            </a:r>
          </a:p>
          <a:p>
            <a:pPr marL="496630" lvl="1" indent="-248315" algn="ctr">
              <a:lnSpc>
                <a:spcPts val="3220"/>
              </a:lnSpc>
              <a:buFont typeface="Arial"/>
              <a:buChar char="•"/>
            </a:pPr>
            <a:r>
              <a:rPr lang="en-US" sz="2300">
                <a:solidFill>
                  <a:srgbClr val="000000"/>
                </a:solidFill>
                <a:latin typeface="Quicksand"/>
                <a:ea typeface="Quicksand"/>
                <a:cs typeface="Quicksand"/>
                <a:sym typeface="Quicksand"/>
              </a:rPr>
              <a:t>Damaging school property</a:t>
            </a:r>
          </a:p>
        </p:txBody>
      </p:sp>
      <p:sp>
        <p:nvSpPr>
          <p:cNvPr id="14" name="TextBox 14"/>
          <p:cNvSpPr txBox="1"/>
          <p:nvPr/>
        </p:nvSpPr>
        <p:spPr>
          <a:xfrm rot="913123">
            <a:off x="11716134" y="1993122"/>
            <a:ext cx="3017224" cy="2803519"/>
          </a:xfrm>
          <a:prstGeom prst="rect">
            <a:avLst/>
          </a:prstGeom>
        </p:spPr>
        <p:txBody>
          <a:bodyPr lIns="0" tIns="0" rIns="0" bIns="0" rtlCol="0" anchor="t">
            <a:spAutoFit/>
          </a:bodyPr>
          <a:lstStyle/>
          <a:p>
            <a:pPr algn="ctr">
              <a:lnSpc>
                <a:spcPts val="5600"/>
              </a:lnSpc>
            </a:pPr>
            <a:r>
              <a:rPr lang="en-US" sz="4000">
                <a:solidFill>
                  <a:srgbClr val="000000"/>
                </a:solidFill>
                <a:latin typeface="Quicksand"/>
                <a:ea typeface="Quicksand"/>
                <a:cs typeface="Quicksand"/>
                <a:sym typeface="Quicksand"/>
              </a:rPr>
              <a:t>3 internals only in one term - then external.</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910131" y="-983047"/>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6" name="Group 6"/>
          <p:cNvGrpSpPr>
            <a:grpSpLocks noChangeAspect="1"/>
          </p:cNvGrpSpPr>
          <p:nvPr/>
        </p:nvGrpSpPr>
        <p:grpSpPr>
          <a:xfrm>
            <a:off x="2240461" y="2754811"/>
            <a:ext cx="2388689" cy="2388689"/>
            <a:chOff x="0" y="0"/>
            <a:chExt cx="6350000" cy="6350000"/>
          </a:xfrm>
        </p:grpSpPr>
        <p:sp>
          <p:nvSpPr>
            <p:cNvPr id="7" name="Freeform 7"/>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5"/>
              <a:stretch>
                <a:fillRect t="-36666" b="-36666"/>
              </a:stretch>
            </a:blipFill>
          </p:spPr>
        </p:sp>
        <p:sp>
          <p:nvSpPr>
            <p:cNvPr id="8" name="Freeform 8"/>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grpSp>
        <p:nvGrpSpPr>
          <p:cNvPr id="9" name="Group 9"/>
          <p:cNvGrpSpPr>
            <a:grpSpLocks noChangeAspect="1"/>
          </p:cNvGrpSpPr>
          <p:nvPr/>
        </p:nvGrpSpPr>
        <p:grpSpPr>
          <a:xfrm>
            <a:off x="6029325" y="2808039"/>
            <a:ext cx="2388689" cy="2388689"/>
            <a:chOff x="0" y="0"/>
            <a:chExt cx="6350000" cy="6350000"/>
          </a:xfrm>
        </p:grpSpPr>
        <p:sp>
          <p:nvSpPr>
            <p:cNvPr id="10" name="Freeform 10"/>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6"/>
              <a:stretch>
                <a:fillRect t="-29496" b="-29496"/>
              </a:stretch>
            </a:blipFill>
          </p:spPr>
        </p:sp>
        <p:sp>
          <p:nvSpPr>
            <p:cNvPr id="11" name="Freeform 11"/>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grpSp>
        <p:nvGrpSpPr>
          <p:cNvPr id="12" name="Group 12"/>
          <p:cNvGrpSpPr>
            <a:grpSpLocks noChangeAspect="1"/>
          </p:cNvGrpSpPr>
          <p:nvPr/>
        </p:nvGrpSpPr>
        <p:grpSpPr>
          <a:xfrm>
            <a:off x="9818189" y="2808039"/>
            <a:ext cx="2388689" cy="2388689"/>
            <a:chOff x="0" y="0"/>
            <a:chExt cx="6350000" cy="6350000"/>
          </a:xfrm>
        </p:grpSpPr>
        <p:sp>
          <p:nvSpPr>
            <p:cNvPr id="13" name="Freeform 13"/>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7"/>
              <a:stretch>
                <a:fillRect t="-23153" b="-23153"/>
              </a:stretch>
            </a:blipFill>
          </p:spPr>
        </p:sp>
        <p:sp>
          <p:nvSpPr>
            <p:cNvPr id="14" name="Freeform 14"/>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grpSp>
        <p:nvGrpSpPr>
          <p:cNvPr id="15" name="Group 15"/>
          <p:cNvGrpSpPr>
            <a:grpSpLocks noChangeAspect="1"/>
          </p:cNvGrpSpPr>
          <p:nvPr/>
        </p:nvGrpSpPr>
        <p:grpSpPr>
          <a:xfrm>
            <a:off x="13604980" y="2808039"/>
            <a:ext cx="2388689" cy="2388689"/>
            <a:chOff x="0" y="0"/>
            <a:chExt cx="6350000" cy="6350000"/>
          </a:xfrm>
        </p:grpSpPr>
        <p:sp>
          <p:nvSpPr>
            <p:cNvPr id="16" name="Freeform 16"/>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8"/>
              <a:stretch>
                <a:fillRect t="-5681" b="-5681"/>
              </a:stretch>
            </a:blipFill>
          </p:spPr>
        </p:sp>
        <p:sp>
          <p:nvSpPr>
            <p:cNvPr id="17" name="Freeform 17"/>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18" name="Freeform 18"/>
          <p:cNvSpPr/>
          <p:nvPr/>
        </p:nvSpPr>
        <p:spPr>
          <a:xfrm>
            <a:off x="15606010" y="2412305"/>
            <a:ext cx="1068312" cy="946791"/>
          </a:xfrm>
          <a:custGeom>
            <a:avLst/>
            <a:gdLst/>
            <a:ahLst/>
            <a:cxnLst/>
            <a:rect l="l" t="t" r="r" b="b"/>
            <a:pathLst>
              <a:path w="1068312" h="946791">
                <a:moveTo>
                  <a:pt x="0" y="0"/>
                </a:moveTo>
                <a:lnTo>
                  <a:pt x="1068312" y="0"/>
                </a:lnTo>
                <a:lnTo>
                  <a:pt x="1068312" y="946792"/>
                </a:lnTo>
                <a:lnTo>
                  <a:pt x="0" y="94679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grpSp>
        <p:nvGrpSpPr>
          <p:cNvPr id="19" name="Group 19"/>
          <p:cNvGrpSpPr>
            <a:grpSpLocks noChangeAspect="1"/>
          </p:cNvGrpSpPr>
          <p:nvPr/>
        </p:nvGrpSpPr>
        <p:grpSpPr>
          <a:xfrm>
            <a:off x="2223045" y="5467462"/>
            <a:ext cx="2388689" cy="2388689"/>
            <a:chOff x="0" y="0"/>
            <a:chExt cx="6350000" cy="6350000"/>
          </a:xfrm>
        </p:grpSpPr>
        <p:sp>
          <p:nvSpPr>
            <p:cNvPr id="20" name="Freeform 20"/>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11"/>
              <a:stretch>
                <a:fillRect t="-15017" b="-15017"/>
              </a:stretch>
            </a:blipFill>
          </p:spPr>
        </p:sp>
        <p:sp>
          <p:nvSpPr>
            <p:cNvPr id="21" name="Freeform 21"/>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grpSp>
        <p:nvGrpSpPr>
          <p:cNvPr id="22" name="Group 22"/>
          <p:cNvGrpSpPr>
            <a:grpSpLocks noChangeAspect="1"/>
          </p:cNvGrpSpPr>
          <p:nvPr/>
        </p:nvGrpSpPr>
        <p:grpSpPr>
          <a:xfrm>
            <a:off x="6029325" y="5467462"/>
            <a:ext cx="2388689" cy="2388689"/>
            <a:chOff x="0" y="0"/>
            <a:chExt cx="6350000" cy="6350000"/>
          </a:xfrm>
        </p:grpSpPr>
        <p:sp>
          <p:nvSpPr>
            <p:cNvPr id="23" name="Freeform 23"/>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12"/>
              <a:stretch>
                <a:fillRect t="-1983" b="-1983"/>
              </a:stretch>
            </a:blipFill>
          </p:spPr>
        </p:sp>
        <p:sp>
          <p:nvSpPr>
            <p:cNvPr id="24" name="Freeform 24"/>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grpSp>
        <p:nvGrpSpPr>
          <p:cNvPr id="25" name="Group 25"/>
          <p:cNvGrpSpPr>
            <a:grpSpLocks noChangeAspect="1"/>
          </p:cNvGrpSpPr>
          <p:nvPr/>
        </p:nvGrpSpPr>
        <p:grpSpPr>
          <a:xfrm>
            <a:off x="9818189" y="5485528"/>
            <a:ext cx="2388689" cy="2388689"/>
            <a:chOff x="0" y="0"/>
            <a:chExt cx="6350000" cy="6350000"/>
          </a:xfrm>
        </p:grpSpPr>
        <p:sp>
          <p:nvSpPr>
            <p:cNvPr id="26" name="Freeform 26"/>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13"/>
              <a:stretch>
                <a:fillRect t="-22222" b="-22222"/>
              </a:stretch>
            </a:blipFill>
          </p:spPr>
        </p:sp>
        <p:sp>
          <p:nvSpPr>
            <p:cNvPr id="27" name="Freeform 27"/>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grpSp>
        <p:nvGrpSpPr>
          <p:cNvPr id="28" name="Group 28"/>
          <p:cNvGrpSpPr>
            <a:grpSpLocks noChangeAspect="1"/>
          </p:cNvGrpSpPr>
          <p:nvPr/>
        </p:nvGrpSpPr>
        <p:grpSpPr>
          <a:xfrm>
            <a:off x="13626103" y="5485528"/>
            <a:ext cx="2388689" cy="2388689"/>
            <a:chOff x="0" y="0"/>
            <a:chExt cx="6350000" cy="6350000"/>
          </a:xfrm>
        </p:grpSpPr>
        <p:sp>
          <p:nvSpPr>
            <p:cNvPr id="29" name="Freeform 29"/>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14"/>
              <a:stretch>
                <a:fillRect t="-17792" b="-17792"/>
              </a:stretch>
            </a:blipFill>
          </p:spPr>
        </p:sp>
        <p:sp>
          <p:nvSpPr>
            <p:cNvPr id="30" name="Freeform 30"/>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31" name="TextBox 31"/>
          <p:cNvSpPr txBox="1"/>
          <p:nvPr/>
        </p:nvSpPr>
        <p:spPr>
          <a:xfrm>
            <a:off x="2006616" y="1462195"/>
            <a:ext cx="14667705" cy="950110"/>
          </a:xfrm>
          <a:prstGeom prst="rect">
            <a:avLst/>
          </a:prstGeom>
        </p:spPr>
        <p:txBody>
          <a:bodyPr lIns="0" tIns="0" rIns="0" bIns="0" rtlCol="0" anchor="t">
            <a:spAutoFit/>
          </a:bodyPr>
          <a:lstStyle/>
          <a:p>
            <a:pPr algn="ctr">
              <a:lnSpc>
                <a:spcPts val="7612"/>
              </a:lnSpc>
              <a:spcBef>
                <a:spcPct val="0"/>
              </a:spcBef>
            </a:pPr>
            <a:r>
              <a:rPr lang="en-US" sz="5437">
                <a:solidFill>
                  <a:srgbClr val="AB1D79"/>
                </a:solidFill>
                <a:latin typeface="Feel Free Playful"/>
                <a:ea typeface="Feel Free Playful"/>
                <a:cs typeface="Feel Free Playful"/>
                <a:sym typeface="Feel Free Playful"/>
              </a:rPr>
              <a:t>The way we feel can have a huge impact on our day</a:t>
            </a:r>
          </a:p>
        </p:txBody>
      </p:sp>
      <p:sp>
        <p:nvSpPr>
          <p:cNvPr id="32" name="Freeform 32"/>
          <p:cNvSpPr/>
          <p:nvPr/>
        </p:nvSpPr>
        <p:spPr>
          <a:xfrm rot="-1904301">
            <a:off x="5664284" y="2419698"/>
            <a:ext cx="730081" cy="776682"/>
          </a:xfrm>
          <a:custGeom>
            <a:avLst/>
            <a:gdLst/>
            <a:ahLst/>
            <a:cxnLst/>
            <a:rect l="l" t="t" r="r" b="b"/>
            <a:pathLst>
              <a:path w="730081" h="776682">
                <a:moveTo>
                  <a:pt x="0" y="0"/>
                </a:moveTo>
                <a:lnTo>
                  <a:pt x="730082" y="0"/>
                </a:lnTo>
                <a:lnTo>
                  <a:pt x="730082" y="776682"/>
                </a:lnTo>
                <a:lnTo>
                  <a:pt x="0" y="776682"/>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33" name="TextBox 33"/>
          <p:cNvSpPr txBox="1"/>
          <p:nvPr/>
        </p:nvSpPr>
        <p:spPr>
          <a:xfrm>
            <a:off x="2006616" y="8096343"/>
            <a:ext cx="14274767" cy="596899"/>
          </a:xfrm>
          <a:prstGeom prst="rect">
            <a:avLst/>
          </a:prstGeom>
        </p:spPr>
        <p:txBody>
          <a:bodyPr lIns="0" tIns="0" rIns="0" bIns="0" rtlCol="0" anchor="t">
            <a:spAutoFit/>
          </a:bodyPr>
          <a:lstStyle/>
          <a:p>
            <a:pPr algn="ctr">
              <a:lnSpc>
                <a:spcPts val="4900"/>
              </a:lnSpc>
              <a:spcBef>
                <a:spcPct val="0"/>
              </a:spcBef>
            </a:pPr>
            <a:r>
              <a:rPr lang="en-US" sz="3500">
                <a:solidFill>
                  <a:srgbClr val="29741D"/>
                </a:solidFill>
                <a:latin typeface="Quicksand"/>
                <a:ea typeface="Quicksand"/>
                <a:cs typeface="Quicksand"/>
                <a:sym typeface="Quicksand"/>
              </a:rPr>
              <a:t>Our bodies will react in different ways depending on how we feel</a:t>
            </a:r>
          </a:p>
        </p:txBody>
      </p:sp>
      <p:sp>
        <p:nvSpPr>
          <p:cNvPr id="34" name="Freeform 34"/>
          <p:cNvSpPr/>
          <p:nvPr/>
        </p:nvSpPr>
        <p:spPr>
          <a:xfrm rot="1464851">
            <a:off x="15652161" y="7269422"/>
            <a:ext cx="1258446" cy="940688"/>
          </a:xfrm>
          <a:custGeom>
            <a:avLst/>
            <a:gdLst/>
            <a:ahLst/>
            <a:cxnLst/>
            <a:rect l="l" t="t" r="r" b="b"/>
            <a:pathLst>
              <a:path w="1258446" h="940688">
                <a:moveTo>
                  <a:pt x="0" y="0"/>
                </a:moveTo>
                <a:lnTo>
                  <a:pt x="1258446" y="0"/>
                </a:lnTo>
                <a:lnTo>
                  <a:pt x="1258446" y="940689"/>
                </a:lnTo>
                <a:lnTo>
                  <a:pt x="0" y="940689"/>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sp>
      <p:sp>
        <p:nvSpPr>
          <p:cNvPr id="35" name="Freeform 35"/>
          <p:cNvSpPr/>
          <p:nvPr/>
        </p:nvSpPr>
        <p:spPr>
          <a:xfrm rot="716913">
            <a:off x="1113077" y="4002383"/>
            <a:ext cx="1787078" cy="1798317"/>
          </a:xfrm>
          <a:custGeom>
            <a:avLst/>
            <a:gdLst/>
            <a:ahLst/>
            <a:cxnLst/>
            <a:rect l="l" t="t" r="r" b="b"/>
            <a:pathLst>
              <a:path w="1787078" h="1798317">
                <a:moveTo>
                  <a:pt x="0" y="0"/>
                </a:moveTo>
                <a:lnTo>
                  <a:pt x="1787078" y="0"/>
                </a:lnTo>
                <a:lnTo>
                  <a:pt x="1787078" y="1798318"/>
                </a:lnTo>
                <a:lnTo>
                  <a:pt x="0" y="1798318"/>
                </a:lnTo>
                <a:lnTo>
                  <a:pt x="0" y="0"/>
                </a:lnTo>
                <a:close/>
              </a:path>
            </a:pathLst>
          </a:custGeom>
          <a:blipFill>
            <a:blip r:embed="rId19">
              <a:extLst>
                <a:ext uri="{96DAC541-7B7A-43D3-8B79-37D633B846F1}">
                  <asvg:svgBlip xmlns:asvg="http://schemas.microsoft.com/office/drawing/2016/SVG/main" r:embed="rId20"/>
                </a:ext>
              </a:extLst>
            </a:blip>
            <a:stretch>
              <a:fillRect/>
            </a:stretch>
          </a:blipFill>
          <a:ln cap="sq">
            <a:noFill/>
            <a:prstDash val="solid"/>
            <a:miter/>
          </a:ln>
        </p:spPr>
      </p:sp>
      <p:sp>
        <p:nvSpPr>
          <p:cNvPr id="36" name="TextBox 36"/>
          <p:cNvSpPr txBox="1"/>
          <p:nvPr/>
        </p:nvSpPr>
        <p:spPr>
          <a:xfrm rot="-1878456">
            <a:off x="1267641" y="4844248"/>
            <a:ext cx="1002804" cy="533400"/>
          </a:xfrm>
          <a:prstGeom prst="rect">
            <a:avLst/>
          </a:prstGeom>
        </p:spPr>
        <p:txBody>
          <a:bodyPr lIns="0" tIns="0" rIns="0" bIns="0" rtlCol="0" anchor="t">
            <a:spAutoFit/>
          </a:bodyPr>
          <a:lstStyle/>
          <a:p>
            <a:pPr algn="ctr">
              <a:lnSpc>
                <a:spcPts val="4200"/>
              </a:lnSpc>
              <a:spcBef>
                <a:spcPct val="0"/>
              </a:spcBef>
            </a:pPr>
            <a:r>
              <a:rPr lang="en-US" sz="3000">
                <a:solidFill>
                  <a:srgbClr val="000000"/>
                </a:solidFill>
                <a:latin typeface="Feel Free Playful"/>
                <a:ea typeface="Feel Free Playful"/>
                <a:cs typeface="Feel Free Playful"/>
                <a:sym typeface="Feel Free Playful"/>
              </a:rPr>
              <a:t>Excited</a:t>
            </a:r>
          </a:p>
        </p:txBody>
      </p:sp>
      <p:sp>
        <p:nvSpPr>
          <p:cNvPr id="37" name="Freeform 37"/>
          <p:cNvSpPr/>
          <p:nvPr/>
        </p:nvSpPr>
        <p:spPr>
          <a:xfrm rot="716913">
            <a:off x="4795946" y="4167895"/>
            <a:ext cx="1787078" cy="1798317"/>
          </a:xfrm>
          <a:custGeom>
            <a:avLst/>
            <a:gdLst/>
            <a:ahLst/>
            <a:cxnLst/>
            <a:rect l="l" t="t" r="r" b="b"/>
            <a:pathLst>
              <a:path w="1787078" h="1798317">
                <a:moveTo>
                  <a:pt x="0" y="0"/>
                </a:moveTo>
                <a:lnTo>
                  <a:pt x="1787078" y="0"/>
                </a:lnTo>
                <a:lnTo>
                  <a:pt x="1787078" y="1798317"/>
                </a:lnTo>
                <a:lnTo>
                  <a:pt x="0" y="1798317"/>
                </a:lnTo>
                <a:lnTo>
                  <a:pt x="0" y="0"/>
                </a:lnTo>
                <a:close/>
              </a:path>
            </a:pathLst>
          </a:custGeom>
          <a:blipFill>
            <a:blip r:embed="rId21">
              <a:extLst>
                <a:ext uri="{96DAC541-7B7A-43D3-8B79-37D633B846F1}">
                  <asvg:svgBlip xmlns:asvg="http://schemas.microsoft.com/office/drawing/2016/SVG/main" r:embed="rId22"/>
                </a:ext>
              </a:extLst>
            </a:blip>
            <a:stretch>
              <a:fillRect/>
            </a:stretch>
          </a:blipFill>
          <a:ln cap="sq">
            <a:noFill/>
            <a:prstDash val="solid"/>
            <a:miter/>
          </a:ln>
        </p:spPr>
      </p:sp>
      <p:sp>
        <p:nvSpPr>
          <p:cNvPr id="38" name="TextBox 38"/>
          <p:cNvSpPr txBox="1"/>
          <p:nvPr/>
        </p:nvSpPr>
        <p:spPr>
          <a:xfrm rot="-1878456">
            <a:off x="4960944" y="4988410"/>
            <a:ext cx="1002804" cy="533400"/>
          </a:xfrm>
          <a:prstGeom prst="rect">
            <a:avLst/>
          </a:prstGeom>
        </p:spPr>
        <p:txBody>
          <a:bodyPr lIns="0" tIns="0" rIns="0" bIns="0" rtlCol="0" anchor="t">
            <a:spAutoFit/>
          </a:bodyPr>
          <a:lstStyle/>
          <a:p>
            <a:pPr algn="ctr">
              <a:lnSpc>
                <a:spcPts val="4200"/>
              </a:lnSpc>
              <a:spcBef>
                <a:spcPct val="0"/>
              </a:spcBef>
            </a:pPr>
            <a:r>
              <a:rPr lang="en-US" sz="3000">
                <a:solidFill>
                  <a:srgbClr val="000000"/>
                </a:solidFill>
                <a:latin typeface="Feel Free Playful"/>
                <a:ea typeface="Feel Free Playful"/>
                <a:cs typeface="Feel Free Playful"/>
                <a:sym typeface="Feel Free Playful"/>
              </a:rPr>
              <a:t>CALm</a:t>
            </a:r>
          </a:p>
        </p:txBody>
      </p:sp>
      <p:sp>
        <p:nvSpPr>
          <p:cNvPr id="39" name="Freeform 39"/>
          <p:cNvSpPr/>
          <p:nvPr/>
        </p:nvSpPr>
        <p:spPr>
          <a:xfrm rot="716913">
            <a:off x="8889611" y="4114667"/>
            <a:ext cx="1787078" cy="1798317"/>
          </a:xfrm>
          <a:custGeom>
            <a:avLst/>
            <a:gdLst/>
            <a:ahLst/>
            <a:cxnLst/>
            <a:rect l="l" t="t" r="r" b="b"/>
            <a:pathLst>
              <a:path w="1787078" h="1798317">
                <a:moveTo>
                  <a:pt x="0" y="0"/>
                </a:moveTo>
                <a:lnTo>
                  <a:pt x="1787077" y="0"/>
                </a:lnTo>
                <a:lnTo>
                  <a:pt x="1787077" y="1798317"/>
                </a:lnTo>
                <a:lnTo>
                  <a:pt x="0" y="1798317"/>
                </a:lnTo>
                <a:lnTo>
                  <a:pt x="0" y="0"/>
                </a:lnTo>
                <a:close/>
              </a:path>
            </a:pathLst>
          </a:custGeom>
          <a:blipFill>
            <a:blip r:embed="rId23">
              <a:extLst>
                <a:ext uri="{96DAC541-7B7A-43D3-8B79-37D633B846F1}">
                  <asvg:svgBlip xmlns:asvg="http://schemas.microsoft.com/office/drawing/2016/SVG/main" r:embed="rId24"/>
                </a:ext>
              </a:extLst>
            </a:blip>
            <a:stretch>
              <a:fillRect/>
            </a:stretch>
          </a:blipFill>
          <a:ln cap="sq">
            <a:noFill/>
            <a:prstDash val="solid"/>
            <a:miter/>
          </a:ln>
        </p:spPr>
      </p:sp>
      <p:sp>
        <p:nvSpPr>
          <p:cNvPr id="40" name="TextBox 40"/>
          <p:cNvSpPr txBox="1"/>
          <p:nvPr/>
        </p:nvSpPr>
        <p:spPr>
          <a:xfrm rot="-1878456">
            <a:off x="9126033" y="4897476"/>
            <a:ext cx="1002804" cy="533400"/>
          </a:xfrm>
          <a:prstGeom prst="rect">
            <a:avLst/>
          </a:prstGeom>
        </p:spPr>
        <p:txBody>
          <a:bodyPr lIns="0" tIns="0" rIns="0" bIns="0" rtlCol="0" anchor="t">
            <a:spAutoFit/>
          </a:bodyPr>
          <a:lstStyle/>
          <a:p>
            <a:pPr algn="ctr">
              <a:lnSpc>
                <a:spcPts val="4200"/>
              </a:lnSpc>
              <a:spcBef>
                <a:spcPct val="0"/>
              </a:spcBef>
            </a:pPr>
            <a:r>
              <a:rPr lang="en-US" sz="3000">
                <a:solidFill>
                  <a:srgbClr val="000000"/>
                </a:solidFill>
                <a:latin typeface="Feel Free Playful"/>
                <a:ea typeface="Feel Free Playful"/>
                <a:cs typeface="Feel Free Playful"/>
                <a:sym typeface="Feel Free Playful"/>
              </a:rPr>
              <a:t>SAD</a:t>
            </a:r>
          </a:p>
        </p:txBody>
      </p:sp>
      <p:sp>
        <p:nvSpPr>
          <p:cNvPr id="41" name="Freeform 41"/>
          <p:cNvSpPr/>
          <p:nvPr/>
        </p:nvSpPr>
        <p:spPr>
          <a:xfrm rot="716913">
            <a:off x="12711441" y="3932645"/>
            <a:ext cx="1787078" cy="1798317"/>
          </a:xfrm>
          <a:custGeom>
            <a:avLst/>
            <a:gdLst/>
            <a:ahLst/>
            <a:cxnLst/>
            <a:rect l="l" t="t" r="r" b="b"/>
            <a:pathLst>
              <a:path w="1787078" h="1798317">
                <a:moveTo>
                  <a:pt x="0" y="0"/>
                </a:moveTo>
                <a:lnTo>
                  <a:pt x="1787078" y="0"/>
                </a:lnTo>
                <a:lnTo>
                  <a:pt x="1787078" y="1798317"/>
                </a:lnTo>
                <a:lnTo>
                  <a:pt x="0" y="1798317"/>
                </a:lnTo>
                <a:lnTo>
                  <a:pt x="0" y="0"/>
                </a:lnTo>
                <a:close/>
              </a:path>
            </a:pathLst>
          </a:custGeom>
          <a:blipFill>
            <a:blip r:embed="rId25">
              <a:extLst>
                <a:ext uri="{96DAC541-7B7A-43D3-8B79-37D633B846F1}">
                  <asvg:svgBlip xmlns:asvg="http://schemas.microsoft.com/office/drawing/2016/SVG/main" r:embed="rId26"/>
                </a:ext>
              </a:extLst>
            </a:blip>
            <a:stretch>
              <a:fillRect/>
            </a:stretch>
          </a:blipFill>
          <a:ln cap="sq">
            <a:noFill/>
            <a:prstDash val="solid"/>
            <a:miter/>
          </a:ln>
        </p:spPr>
      </p:sp>
      <p:sp>
        <p:nvSpPr>
          <p:cNvPr id="42" name="TextBox 42"/>
          <p:cNvSpPr txBox="1"/>
          <p:nvPr/>
        </p:nvSpPr>
        <p:spPr>
          <a:xfrm rot="-1878456">
            <a:off x="12772630" y="4767801"/>
            <a:ext cx="1002804" cy="533400"/>
          </a:xfrm>
          <a:prstGeom prst="rect">
            <a:avLst/>
          </a:prstGeom>
        </p:spPr>
        <p:txBody>
          <a:bodyPr lIns="0" tIns="0" rIns="0" bIns="0" rtlCol="0" anchor="t">
            <a:spAutoFit/>
          </a:bodyPr>
          <a:lstStyle/>
          <a:p>
            <a:pPr algn="ctr">
              <a:lnSpc>
                <a:spcPts val="4200"/>
              </a:lnSpc>
              <a:spcBef>
                <a:spcPct val="0"/>
              </a:spcBef>
            </a:pPr>
            <a:r>
              <a:rPr lang="en-US" sz="3000">
                <a:solidFill>
                  <a:srgbClr val="000000"/>
                </a:solidFill>
                <a:latin typeface="Feel Free Playful"/>
                <a:ea typeface="Feel Free Playful"/>
                <a:cs typeface="Feel Free Playful"/>
                <a:sym typeface="Feel Free Playful"/>
              </a:rPr>
              <a:t>Happy</a:t>
            </a:r>
          </a:p>
        </p:txBody>
      </p:sp>
      <p:sp>
        <p:nvSpPr>
          <p:cNvPr id="43" name="Freeform 43"/>
          <p:cNvSpPr/>
          <p:nvPr/>
        </p:nvSpPr>
        <p:spPr>
          <a:xfrm rot="716913">
            <a:off x="1329506" y="6531773"/>
            <a:ext cx="1787078" cy="1798317"/>
          </a:xfrm>
          <a:custGeom>
            <a:avLst/>
            <a:gdLst/>
            <a:ahLst/>
            <a:cxnLst/>
            <a:rect l="l" t="t" r="r" b="b"/>
            <a:pathLst>
              <a:path w="1787078" h="1798317">
                <a:moveTo>
                  <a:pt x="0" y="0"/>
                </a:moveTo>
                <a:lnTo>
                  <a:pt x="1787078" y="0"/>
                </a:lnTo>
                <a:lnTo>
                  <a:pt x="1787078" y="1798318"/>
                </a:lnTo>
                <a:lnTo>
                  <a:pt x="0" y="1798318"/>
                </a:lnTo>
                <a:lnTo>
                  <a:pt x="0" y="0"/>
                </a:lnTo>
                <a:close/>
              </a:path>
            </a:pathLst>
          </a:custGeom>
          <a:blipFill>
            <a:blip r:embed="rId27">
              <a:extLst>
                <a:ext uri="{96DAC541-7B7A-43D3-8B79-37D633B846F1}">
                  <asvg:svgBlip xmlns:asvg="http://schemas.microsoft.com/office/drawing/2016/SVG/main" r:embed="rId28"/>
                </a:ext>
              </a:extLst>
            </a:blip>
            <a:stretch>
              <a:fillRect/>
            </a:stretch>
          </a:blipFill>
          <a:ln cap="sq">
            <a:noFill/>
            <a:prstDash val="solid"/>
            <a:miter/>
          </a:ln>
        </p:spPr>
      </p:sp>
      <p:sp>
        <p:nvSpPr>
          <p:cNvPr id="44" name="TextBox 44"/>
          <p:cNvSpPr txBox="1"/>
          <p:nvPr/>
        </p:nvSpPr>
        <p:spPr>
          <a:xfrm rot="-1878456">
            <a:off x="1449945" y="7436897"/>
            <a:ext cx="1002804" cy="358774"/>
          </a:xfrm>
          <a:prstGeom prst="rect">
            <a:avLst/>
          </a:prstGeom>
        </p:spPr>
        <p:txBody>
          <a:bodyPr lIns="0" tIns="0" rIns="0" bIns="0" rtlCol="0" anchor="t">
            <a:spAutoFit/>
          </a:bodyPr>
          <a:lstStyle/>
          <a:p>
            <a:pPr algn="ctr">
              <a:lnSpc>
                <a:spcPts val="2800"/>
              </a:lnSpc>
              <a:spcBef>
                <a:spcPct val="0"/>
              </a:spcBef>
            </a:pPr>
            <a:r>
              <a:rPr lang="en-US" sz="2000">
                <a:solidFill>
                  <a:srgbClr val="000000"/>
                </a:solidFill>
                <a:latin typeface="Feel Free Playful"/>
                <a:ea typeface="Feel Free Playful"/>
                <a:cs typeface="Feel Free Playful"/>
                <a:sym typeface="Feel Free Playful"/>
              </a:rPr>
              <a:t>Surprised</a:t>
            </a:r>
          </a:p>
        </p:txBody>
      </p:sp>
      <p:sp>
        <p:nvSpPr>
          <p:cNvPr id="45" name="Freeform 45"/>
          <p:cNvSpPr/>
          <p:nvPr/>
        </p:nvSpPr>
        <p:spPr>
          <a:xfrm rot="716913">
            <a:off x="5101760" y="6352142"/>
            <a:ext cx="1787078" cy="1798317"/>
          </a:xfrm>
          <a:custGeom>
            <a:avLst/>
            <a:gdLst/>
            <a:ahLst/>
            <a:cxnLst/>
            <a:rect l="l" t="t" r="r" b="b"/>
            <a:pathLst>
              <a:path w="1787078" h="1798317">
                <a:moveTo>
                  <a:pt x="0" y="0"/>
                </a:moveTo>
                <a:lnTo>
                  <a:pt x="1787078" y="0"/>
                </a:lnTo>
                <a:lnTo>
                  <a:pt x="1787078" y="1798318"/>
                </a:lnTo>
                <a:lnTo>
                  <a:pt x="0" y="1798318"/>
                </a:lnTo>
                <a:lnTo>
                  <a:pt x="0" y="0"/>
                </a:lnTo>
                <a:close/>
              </a:path>
            </a:pathLst>
          </a:custGeom>
          <a:blipFill>
            <a:blip r:embed="rId29">
              <a:extLst>
                <a:ext uri="{96DAC541-7B7A-43D3-8B79-37D633B846F1}">
                  <asvg:svgBlip xmlns:asvg="http://schemas.microsoft.com/office/drawing/2016/SVG/main" r:embed="rId30"/>
                </a:ext>
              </a:extLst>
            </a:blip>
            <a:stretch>
              <a:fillRect/>
            </a:stretch>
          </a:blipFill>
          <a:ln cap="sq">
            <a:noFill/>
            <a:prstDash val="solid"/>
            <a:miter/>
          </a:ln>
        </p:spPr>
      </p:sp>
      <p:sp>
        <p:nvSpPr>
          <p:cNvPr id="46" name="TextBox 46"/>
          <p:cNvSpPr txBox="1"/>
          <p:nvPr/>
        </p:nvSpPr>
        <p:spPr>
          <a:xfrm rot="-1878456">
            <a:off x="5173235" y="7213310"/>
            <a:ext cx="1002804" cy="431800"/>
          </a:xfrm>
          <a:prstGeom prst="rect">
            <a:avLst/>
          </a:prstGeom>
        </p:spPr>
        <p:txBody>
          <a:bodyPr lIns="0" tIns="0" rIns="0" bIns="0" rtlCol="0" anchor="t">
            <a:spAutoFit/>
          </a:bodyPr>
          <a:lstStyle/>
          <a:p>
            <a:pPr algn="ctr">
              <a:lnSpc>
                <a:spcPts val="3500"/>
              </a:lnSpc>
              <a:spcBef>
                <a:spcPct val="0"/>
              </a:spcBef>
            </a:pPr>
            <a:r>
              <a:rPr lang="en-US" sz="2500">
                <a:solidFill>
                  <a:srgbClr val="000000"/>
                </a:solidFill>
                <a:latin typeface="Feel Free Playful"/>
                <a:ea typeface="Feel Free Playful"/>
                <a:cs typeface="Feel Free Playful"/>
                <a:sym typeface="Feel Free Playful"/>
              </a:rPr>
              <a:t>Worried</a:t>
            </a:r>
          </a:p>
        </p:txBody>
      </p:sp>
      <p:sp>
        <p:nvSpPr>
          <p:cNvPr id="47" name="Freeform 47"/>
          <p:cNvSpPr/>
          <p:nvPr/>
        </p:nvSpPr>
        <p:spPr>
          <a:xfrm rot="716913">
            <a:off x="8753694" y="6131723"/>
            <a:ext cx="1787078" cy="1798317"/>
          </a:xfrm>
          <a:custGeom>
            <a:avLst/>
            <a:gdLst/>
            <a:ahLst/>
            <a:cxnLst/>
            <a:rect l="l" t="t" r="r" b="b"/>
            <a:pathLst>
              <a:path w="1787078" h="1798317">
                <a:moveTo>
                  <a:pt x="0" y="0"/>
                </a:moveTo>
                <a:lnTo>
                  <a:pt x="1787078" y="0"/>
                </a:lnTo>
                <a:lnTo>
                  <a:pt x="1787078" y="1798318"/>
                </a:lnTo>
                <a:lnTo>
                  <a:pt x="0" y="1798318"/>
                </a:lnTo>
                <a:lnTo>
                  <a:pt x="0" y="0"/>
                </a:lnTo>
                <a:close/>
              </a:path>
            </a:pathLst>
          </a:custGeom>
          <a:blipFill>
            <a:blip r:embed="rId31">
              <a:extLst>
                <a:ext uri="{96DAC541-7B7A-43D3-8B79-37D633B846F1}">
                  <asvg:svgBlip xmlns:asvg="http://schemas.microsoft.com/office/drawing/2016/SVG/main" r:embed="rId32"/>
                </a:ext>
              </a:extLst>
            </a:blip>
            <a:stretch>
              <a:fillRect/>
            </a:stretch>
          </a:blipFill>
          <a:ln cap="sq">
            <a:noFill/>
            <a:prstDash val="solid"/>
            <a:miter/>
          </a:ln>
        </p:spPr>
      </p:sp>
      <p:sp>
        <p:nvSpPr>
          <p:cNvPr id="48" name="TextBox 48"/>
          <p:cNvSpPr txBox="1"/>
          <p:nvPr/>
        </p:nvSpPr>
        <p:spPr>
          <a:xfrm rot="-1878456">
            <a:off x="8877499" y="6952049"/>
            <a:ext cx="1002804" cy="533400"/>
          </a:xfrm>
          <a:prstGeom prst="rect">
            <a:avLst/>
          </a:prstGeom>
        </p:spPr>
        <p:txBody>
          <a:bodyPr lIns="0" tIns="0" rIns="0" bIns="0" rtlCol="0" anchor="t">
            <a:spAutoFit/>
          </a:bodyPr>
          <a:lstStyle/>
          <a:p>
            <a:pPr algn="ctr">
              <a:lnSpc>
                <a:spcPts val="4200"/>
              </a:lnSpc>
              <a:spcBef>
                <a:spcPct val="0"/>
              </a:spcBef>
            </a:pPr>
            <a:r>
              <a:rPr lang="en-US" sz="3000">
                <a:solidFill>
                  <a:srgbClr val="000000"/>
                </a:solidFill>
                <a:latin typeface="Feel Free Playful"/>
                <a:ea typeface="Feel Free Playful"/>
                <a:cs typeface="Feel Free Playful"/>
                <a:sym typeface="Feel Free Playful"/>
              </a:rPr>
              <a:t>Angry</a:t>
            </a:r>
          </a:p>
        </p:txBody>
      </p:sp>
      <p:sp>
        <p:nvSpPr>
          <p:cNvPr id="49" name="Freeform 49"/>
          <p:cNvSpPr/>
          <p:nvPr/>
        </p:nvSpPr>
        <p:spPr>
          <a:xfrm rot="716913">
            <a:off x="12732564" y="6244006"/>
            <a:ext cx="1787078" cy="1798317"/>
          </a:xfrm>
          <a:custGeom>
            <a:avLst/>
            <a:gdLst/>
            <a:ahLst/>
            <a:cxnLst/>
            <a:rect l="l" t="t" r="r" b="b"/>
            <a:pathLst>
              <a:path w="1787078" h="1798317">
                <a:moveTo>
                  <a:pt x="0" y="0"/>
                </a:moveTo>
                <a:lnTo>
                  <a:pt x="1787078" y="0"/>
                </a:lnTo>
                <a:lnTo>
                  <a:pt x="1787078" y="1798318"/>
                </a:lnTo>
                <a:lnTo>
                  <a:pt x="0" y="1798318"/>
                </a:lnTo>
                <a:lnTo>
                  <a:pt x="0" y="0"/>
                </a:lnTo>
                <a:close/>
              </a:path>
            </a:pathLst>
          </a:custGeom>
          <a:blipFill>
            <a:blip r:embed="rId33">
              <a:extLst>
                <a:ext uri="{96DAC541-7B7A-43D3-8B79-37D633B846F1}">
                  <asvg:svgBlip xmlns:asvg="http://schemas.microsoft.com/office/drawing/2016/SVG/main" r:embed="rId34"/>
                </a:ext>
              </a:extLst>
            </a:blip>
            <a:stretch>
              <a:fillRect/>
            </a:stretch>
          </a:blipFill>
          <a:ln cap="sq">
            <a:noFill/>
            <a:prstDash val="solid"/>
            <a:miter/>
          </a:ln>
        </p:spPr>
      </p:sp>
      <p:sp>
        <p:nvSpPr>
          <p:cNvPr id="50" name="TextBox 50"/>
          <p:cNvSpPr txBox="1"/>
          <p:nvPr/>
        </p:nvSpPr>
        <p:spPr>
          <a:xfrm rot="-1878456">
            <a:off x="12779205" y="6995891"/>
            <a:ext cx="1002804" cy="490855"/>
          </a:xfrm>
          <a:prstGeom prst="rect">
            <a:avLst/>
          </a:prstGeom>
        </p:spPr>
        <p:txBody>
          <a:bodyPr lIns="0" tIns="0" rIns="0" bIns="0" rtlCol="0" anchor="t">
            <a:spAutoFit/>
          </a:bodyPr>
          <a:lstStyle/>
          <a:p>
            <a:pPr algn="ctr">
              <a:lnSpc>
                <a:spcPts val="3920"/>
              </a:lnSpc>
              <a:spcBef>
                <a:spcPct val="0"/>
              </a:spcBef>
            </a:pPr>
            <a:r>
              <a:rPr lang="en-US" sz="2800">
                <a:solidFill>
                  <a:srgbClr val="000000"/>
                </a:solidFill>
                <a:latin typeface="Feel Free Playful"/>
                <a:ea typeface="Feel Free Playful"/>
                <a:cs typeface="Feel Free Playful"/>
                <a:sym typeface="Feel Free Playful"/>
              </a:rPr>
              <a:t>Unsure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811122" y="-1131178"/>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6" name="Group 6"/>
          <p:cNvGrpSpPr>
            <a:grpSpLocks noChangeAspect="1"/>
          </p:cNvGrpSpPr>
          <p:nvPr/>
        </p:nvGrpSpPr>
        <p:grpSpPr>
          <a:xfrm rot="-322444">
            <a:off x="11295302" y="2438400"/>
            <a:ext cx="5206863" cy="5206863"/>
            <a:chOff x="0" y="0"/>
            <a:chExt cx="6350000" cy="6350000"/>
          </a:xfrm>
        </p:grpSpPr>
        <p:sp>
          <p:nvSpPr>
            <p:cNvPr id="7" name="Freeform 7"/>
            <p:cNvSpPr/>
            <p:nvPr/>
          </p:nvSpPr>
          <p:spPr>
            <a:xfrm>
              <a:off x="124460" y="124460"/>
              <a:ext cx="6101080" cy="6101080"/>
            </a:xfrm>
            <a:custGeom>
              <a:avLst/>
              <a:gdLst/>
              <a:ahLst/>
              <a:cxnLst/>
              <a:rect l="l" t="t" r="r" b="b"/>
              <a:pathLst>
                <a:path w="6101080" h="6101080">
                  <a:moveTo>
                    <a:pt x="0" y="0"/>
                  </a:moveTo>
                  <a:lnTo>
                    <a:pt x="6101080" y="0"/>
                  </a:lnTo>
                  <a:lnTo>
                    <a:pt x="6101080" y="6101080"/>
                  </a:lnTo>
                  <a:lnTo>
                    <a:pt x="0" y="6101080"/>
                  </a:lnTo>
                  <a:close/>
                </a:path>
              </a:pathLst>
            </a:custGeom>
            <a:blipFill>
              <a:blip r:embed="rId5"/>
              <a:stretch>
                <a:fillRect t="-35815" b="-35815"/>
              </a:stretch>
            </a:blipFill>
          </p:spPr>
        </p:sp>
        <p:sp>
          <p:nvSpPr>
            <p:cNvPr id="8" name="Freeform 8"/>
            <p:cNvSpPr/>
            <p:nvPr/>
          </p:nvSpPr>
          <p:spPr>
            <a:xfrm>
              <a:off x="0" y="0"/>
              <a:ext cx="6350000" cy="6350000"/>
            </a:xfrm>
            <a:custGeom>
              <a:avLst/>
              <a:gdLst/>
              <a:ahLst/>
              <a:cxnLst/>
              <a:rect l="l" t="t" r="r" b="b"/>
              <a:pathLst>
                <a:path w="6350000" h="635000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p:spPr>
        </p:sp>
      </p:grpSp>
      <p:sp>
        <p:nvSpPr>
          <p:cNvPr id="9" name="Freeform 9"/>
          <p:cNvSpPr/>
          <p:nvPr/>
        </p:nvSpPr>
        <p:spPr>
          <a:xfrm rot="-557850">
            <a:off x="14793734" y="1135267"/>
            <a:ext cx="1444141" cy="1536320"/>
          </a:xfrm>
          <a:custGeom>
            <a:avLst/>
            <a:gdLst/>
            <a:ahLst/>
            <a:cxnLst/>
            <a:rect l="l" t="t" r="r" b="b"/>
            <a:pathLst>
              <a:path w="1444141" h="1536320">
                <a:moveTo>
                  <a:pt x="0" y="0"/>
                </a:moveTo>
                <a:lnTo>
                  <a:pt x="1444141" y="0"/>
                </a:lnTo>
                <a:lnTo>
                  <a:pt x="1444141" y="1536320"/>
                </a:lnTo>
                <a:lnTo>
                  <a:pt x="0" y="15363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p:cNvSpPr/>
          <p:nvPr/>
        </p:nvSpPr>
        <p:spPr>
          <a:xfrm>
            <a:off x="11062914" y="6999616"/>
            <a:ext cx="1425890" cy="1263695"/>
          </a:xfrm>
          <a:custGeom>
            <a:avLst/>
            <a:gdLst/>
            <a:ahLst/>
            <a:cxnLst/>
            <a:rect l="l" t="t" r="r" b="b"/>
            <a:pathLst>
              <a:path w="1425890" h="1263695">
                <a:moveTo>
                  <a:pt x="0" y="0"/>
                </a:moveTo>
                <a:lnTo>
                  <a:pt x="1425890" y="0"/>
                </a:lnTo>
                <a:lnTo>
                  <a:pt x="1425890" y="1263695"/>
                </a:lnTo>
                <a:lnTo>
                  <a:pt x="0" y="126369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1" name="TextBox 11"/>
          <p:cNvSpPr txBox="1"/>
          <p:nvPr/>
        </p:nvSpPr>
        <p:spPr>
          <a:xfrm>
            <a:off x="1623076" y="2290521"/>
            <a:ext cx="9022813" cy="1387474"/>
          </a:xfrm>
          <a:prstGeom prst="rect">
            <a:avLst/>
          </a:prstGeom>
        </p:spPr>
        <p:txBody>
          <a:bodyPr lIns="0" tIns="0" rIns="0" bIns="0" rtlCol="0" anchor="t">
            <a:spAutoFit/>
          </a:bodyPr>
          <a:lstStyle/>
          <a:p>
            <a:pPr algn="ctr">
              <a:lnSpc>
                <a:spcPts val="11200"/>
              </a:lnSpc>
              <a:spcBef>
                <a:spcPct val="0"/>
              </a:spcBef>
            </a:pPr>
            <a:r>
              <a:rPr lang="en-US" sz="8000">
                <a:solidFill>
                  <a:srgbClr val="AB1D79"/>
                </a:solidFill>
                <a:latin typeface="Feel Free Playful"/>
                <a:ea typeface="Feel Free Playful"/>
                <a:cs typeface="Feel Free Playful"/>
                <a:sym typeface="Feel Free Playful"/>
              </a:rPr>
              <a:t>Worry monster</a:t>
            </a:r>
          </a:p>
        </p:txBody>
      </p:sp>
      <p:sp>
        <p:nvSpPr>
          <p:cNvPr id="12" name="TextBox 12"/>
          <p:cNvSpPr txBox="1"/>
          <p:nvPr/>
        </p:nvSpPr>
        <p:spPr>
          <a:xfrm>
            <a:off x="1414564" y="3898788"/>
            <a:ext cx="9439838" cy="4762500"/>
          </a:xfrm>
          <a:prstGeom prst="rect">
            <a:avLst/>
          </a:prstGeom>
        </p:spPr>
        <p:txBody>
          <a:bodyPr lIns="0" tIns="0" rIns="0" bIns="0" rtlCol="0" anchor="t">
            <a:spAutoFit/>
          </a:bodyPr>
          <a:lstStyle/>
          <a:p>
            <a:pPr algn="ctr">
              <a:lnSpc>
                <a:spcPts val="6299"/>
              </a:lnSpc>
              <a:spcBef>
                <a:spcPct val="0"/>
              </a:spcBef>
            </a:pPr>
            <a:r>
              <a:rPr lang="en-US" sz="4500">
                <a:solidFill>
                  <a:srgbClr val="29741D"/>
                </a:solidFill>
                <a:latin typeface="Quicksand"/>
                <a:ea typeface="Quicksand"/>
                <a:cs typeface="Quicksand"/>
                <a:sym typeface="Quicksand"/>
              </a:rPr>
              <a:t>Our Worry Monsters are still here to help you too ... when you are worried about something your body reacts in ways that can leave you feeling terrible ... TELL Worry Monster - they will help!</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672994" y="1028700"/>
            <a:ext cx="16952052" cy="8257326"/>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16316399" y="-1198248"/>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Freeform 6"/>
          <p:cNvSpPr/>
          <p:nvPr/>
        </p:nvSpPr>
        <p:spPr>
          <a:xfrm>
            <a:off x="672994" y="470347"/>
            <a:ext cx="2085663" cy="1848419"/>
          </a:xfrm>
          <a:custGeom>
            <a:avLst/>
            <a:gdLst/>
            <a:ahLst/>
            <a:cxnLst/>
            <a:rect l="l" t="t" r="r" b="b"/>
            <a:pathLst>
              <a:path w="2085663" h="1848419">
                <a:moveTo>
                  <a:pt x="0" y="0"/>
                </a:moveTo>
                <a:lnTo>
                  <a:pt x="2085663" y="0"/>
                </a:lnTo>
                <a:lnTo>
                  <a:pt x="2085663" y="1848420"/>
                </a:lnTo>
                <a:lnTo>
                  <a:pt x="0" y="184842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7" name="Freeform 7"/>
          <p:cNvSpPr/>
          <p:nvPr/>
        </p:nvSpPr>
        <p:spPr>
          <a:xfrm>
            <a:off x="3254738" y="1028700"/>
            <a:ext cx="11778523" cy="8204156"/>
          </a:xfrm>
          <a:custGeom>
            <a:avLst/>
            <a:gdLst/>
            <a:ahLst/>
            <a:cxnLst/>
            <a:rect l="l" t="t" r="r" b="b"/>
            <a:pathLst>
              <a:path w="11778523" h="8204156">
                <a:moveTo>
                  <a:pt x="0" y="0"/>
                </a:moveTo>
                <a:lnTo>
                  <a:pt x="11778524" y="0"/>
                </a:lnTo>
                <a:lnTo>
                  <a:pt x="11778524" y="8204156"/>
                </a:lnTo>
                <a:lnTo>
                  <a:pt x="0" y="8204156"/>
                </a:lnTo>
                <a:lnTo>
                  <a:pt x="0" y="0"/>
                </a:lnTo>
                <a:close/>
              </a:path>
            </a:pathLst>
          </a:custGeom>
          <a:blipFill>
            <a:blip r:embed="rId7"/>
            <a:stretch>
              <a:fillRect/>
            </a:stretch>
          </a:blipFill>
        </p:spPr>
      </p:sp>
      <p:sp>
        <p:nvSpPr>
          <p:cNvPr id="8" name="Freeform 8"/>
          <p:cNvSpPr/>
          <p:nvPr/>
        </p:nvSpPr>
        <p:spPr>
          <a:xfrm>
            <a:off x="14523527" y="5806061"/>
            <a:ext cx="3101519" cy="3479965"/>
          </a:xfrm>
          <a:custGeom>
            <a:avLst/>
            <a:gdLst/>
            <a:ahLst/>
            <a:cxnLst/>
            <a:rect l="l" t="t" r="r" b="b"/>
            <a:pathLst>
              <a:path w="3101519" h="3479965">
                <a:moveTo>
                  <a:pt x="0" y="0"/>
                </a:moveTo>
                <a:lnTo>
                  <a:pt x="3101518" y="0"/>
                </a:lnTo>
                <a:lnTo>
                  <a:pt x="3101518" y="3479965"/>
                </a:lnTo>
                <a:lnTo>
                  <a:pt x="0" y="3479965"/>
                </a:lnTo>
                <a:lnTo>
                  <a:pt x="0" y="0"/>
                </a:lnTo>
                <a:close/>
              </a:path>
            </a:pathLst>
          </a:custGeom>
          <a:blipFill>
            <a:blip r:embed="rId8"/>
            <a:stretch>
              <a:fillRect/>
            </a:stretch>
          </a:blipFill>
        </p:spPr>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grpSp>
        <p:nvGrpSpPr>
          <p:cNvPr id="3" name="Group 3"/>
          <p:cNvGrpSpPr/>
          <p:nvPr/>
        </p:nvGrpSpPr>
        <p:grpSpPr>
          <a:xfrm>
            <a:off x="1028700" y="1190546"/>
            <a:ext cx="16230600" cy="7905908"/>
            <a:chOff x="0" y="0"/>
            <a:chExt cx="12452338" cy="6065520"/>
          </a:xfrm>
        </p:grpSpPr>
        <p:sp>
          <p:nvSpPr>
            <p:cNvPr id="4" name="Freeform 4"/>
            <p:cNvSpPr/>
            <p:nvPr/>
          </p:nvSpPr>
          <p:spPr>
            <a:xfrm>
              <a:off x="-50800" y="0"/>
              <a:ext cx="12553938" cy="6066790"/>
            </a:xfrm>
            <a:custGeom>
              <a:avLst/>
              <a:gdLst/>
              <a:ahLst/>
              <a:cxnLst/>
              <a:rect l="l" t="t" r="r" b="b"/>
              <a:pathLst>
                <a:path w="12553938" h="606679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4"/>
              </a:srgbClr>
            </a:solidFill>
          </p:spPr>
        </p:sp>
      </p:grpSp>
      <p:sp>
        <p:nvSpPr>
          <p:cNvPr id="5" name="Freeform 5"/>
          <p:cNvSpPr/>
          <p:nvPr/>
        </p:nvSpPr>
        <p:spPr>
          <a:xfrm>
            <a:off x="16316399" y="-1198248"/>
            <a:ext cx="1425890" cy="3337190"/>
          </a:xfrm>
          <a:custGeom>
            <a:avLst/>
            <a:gdLst/>
            <a:ahLst/>
            <a:cxnLst/>
            <a:rect l="l" t="t" r="r" b="b"/>
            <a:pathLst>
              <a:path w="1425890" h="3337190">
                <a:moveTo>
                  <a:pt x="0" y="0"/>
                </a:moveTo>
                <a:lnTo>
                  <a:pt x="1425890" y="0"/>
                </a:lnTo>
                <a:lnTo>
                  <a:pt x="1425890" y="3337190"/>
                </a:lnTo>
                <a:lnTo>
                  <a:pt x="0" y="3337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TextBox 6"/>
          <p:cNvSpPr txBox="1"/>
          <p:nvPr/>
        </p:nvSpPr>
        <p:spPr>
          <a:xfrm>
            <a:off x="4247660" y="961946"/>
            <a:ext cx="9680165" cy="7942576"/>
          </a:xfrm>
          <a:prstGeom prst="rect">
            <a:avLst/>
          </a:prstGeom>
        </p:spPr>
        <p:txBody>
          <a:bodyPr lIns="0" tIns="0" rIns="0" bIns="0" rtlCol="0" anchor="t">
            <a:spAutoFit/>
          </a:bodyPr>
          <a:lstStyle/>
          <a:p>
            <a:pPr algn="ctr">
              <a:lnSpc>
                <a:spcPts val="15820"/>
              </a:lnSpc>
            </a:pPr>
            <a:r>
              <a:rPr lang="en-US" sz="11300" dirty="0">
                <a:solidFill>
                  <a:srgbClr val="AB1D79"/>
                </a:solidFill>
                <a:latin typeface="Feel Free Playful"/>
                <a:ea typeface="Feel Free Playful"/>
                <a:cs typeface="Feel Free Playful"/>
                <a:sym typeface="Feel Free Playful"/>
              </a:rPr>
              <a:t>Lets have a Fantastic Year!</a:t>
            </a:r>
          </a:p>
          <a:p>
            <a:pPr algn="ctr">
              <a:lnSpc>
                <a:spcPts val="15820"/>
              </a:lnSpc>
              <a:spcBef>
                <a:spcPct val="0"/>
              </a:spcBef>
            </a:pPr>
            <a:r>
              <a:rPr lang="en-US" sz="11300" dirty="0">
                <a:solidFill>
                  <a:srgbClr val="AB1D79"/>
                </a:solidFill>
                <a:latin typeface="Feel Free Playful"/>
                <a:ea typeface="Feel Free Playful"/>
                <a:cs typeface="Feel Free Playful"/>
                <a:sym typeface="Feel Free Playful"/>
              </a:rPr>
              <a:t>See you in September!</a:t>
            </a:r>
          </a:p>
        </p:txBody>
      </p:sp>
      <p:sp>
        <p:nvSpPr>
          <p:cNvPr id="7" name="Freeform 7"/>
          <p:cNvSpPr/>
          <p:nvPr/>
        </p:nvSpPr>
        <p:spPr>
          <a:xfrm>
            <a:off x="13927825" y="5778335"/>
            <a:ext cx="3101519" cy="3479965"/>
          </a:xfrm>
          <a:custGeom>
            <a:avLst/>
            <a:gdLst/>
            <a:ahLst/>
            <a:cxnLst/>
            <a:rect l="l" t="t" r="r" b="b"/>
            <a:pathLst>
              <a:path w="3101519" h="3479965">
                <a:moveTo>
                  <a:pt x="0" y="0"/>
                </a:moveTo>
                <a:lnTo>
                  <a:pt x="3101519" y="0"/>
                </a:lnTo>
                <a:lnTo>
                  <a:pt x="3101519" y="3479965"/>
                </a:lnTo>
                <a:lnTo>
                  <a:pt x="0" y="3479965"/>
                </a:lnTo>
                <a:lnTo>
                  <a:pt x="0" y="0"/>
                </a:lnTo>
                <a:close/>
              </a:path>
            </a:pathLst>
          </a:custGeom>
          <a:blipFill>
            <a:blip r:embed="rId5"/>
            <a:stretch>
              <a:fillRect/>
            </a:stretch>
          </a:blipFill>
        </p:spPr>
      </p:sp>
      <p:sp>
        <p:nvSpPr>
          <p:cNvPr id="8" name="Freeform 8"/>
          <p:cNvSpPr/>
          <p:nvPr/>
        </p:nvSpPr>
        <p:spPr>
          <a:xfrm>
            <a:off x="672994" y="470347"/>
            <a:ext cx="2085663" cy="1848419"/>
          </a:xfrm>
          <a:custGeom>
            <a:avLst/>
            <a:gdLst/>
            <a:ahLst/>
            <a:cxnLst/>
            <a:rect l="l" t="t" r="r" b="b"/>
            <a:pathLst>
              <a:path w="2085663" h="1848419">
                <a:moveTo>
                  <a:pt x="0" y="0"/>
                </a:moveTo>
                <a:lnTo>
                  <a:pt x="2085663" y="0"/>
                </a:lnTo>
                <a:lnTo>
                  <a:pt x="2085663" y="1848420"/>
                </a:lnTo>
                <a:lnTo>
                  <a:pt x="0" y="18484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1016</Words>
  <Application>Microsoft Office PowerPoint</Application>
  <PresentationFormat>Custom</PresentationFormat>
  <Paragraphs>92</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Quicksand Bold</vt:lpstr>
      <vt:lpstr>Feel Free Playful</vt:lpstr>
      <vt:lpstr>Arial</vt:lpstr>
      <vt:lpstr>Calibri</vt:lpstr>
      <vt:lpstr>Sharpie</vt:lpstr>
      <vt:lpstr>Quicksand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2024-2025</dc:title>
  <dc:creator>Jade Chandler2</dc:creator>
  <cp:lastModifiedBy>Joanne Lyons</cp:lastModifiedBy>
  <cp:revision>2</cp:revision>
  <dcterms:created xsi:type="dcterms:W3CDTF">2006-08-16T00:00:00Z</dcterms:created>
  <dcterms:modified xsi:type="dcterms:W3CDTF">2025-08-05T13:40:12Z</dcterms:modified>
  <dc:identifier>DAGIgINjsbg</dc:identifier>
</cp:coreProperties>
</file>