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notesMasterIdLst>
    <p:notesMasterId r:id="rId25"/>
  </p:notesMasterIdLst>
  <p:handoutMasterIdLst>
    <p:handoutMasterId r:id="rId26"/>
  </p:handoutMasterIdLst>
  <p:sldIdLst>
    <p:sldId id="285" r:id="rId2"/>
    <p:sldId id="304" r:id="rId3"/>
    <p:sldId id="286" r:id="rId4"/>
    <p:sldId id="305"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F020D9-4744-4DA7-9081-AFDF917F3543}" v="57" dt="2025-06-23T18:52:13.2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46" autoAdjust="0"/>
    <p:restoredTop sz="94712" autoAdjust="0"/>
  </p:normalViewPr>
  <p:slideViewPr>
    <p:cSldViewPr>
      <p:cViewPr varScale="1">
        <p:scale>
          <a:sx n="86" d="100"/>
          <a:sy n="86" d="100"/>
        </p:scale>
        <p:origin x="1157"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C24FF7E-F422-4A60-9446-F4BEBA65E66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4E7D6287-F30A-41DE-A687-897CC14B3C10}"/>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B6695084-38A1-4098-AFB2-5602027A3D03}" type="datetimeFigureOut">
              <a:rPr lang="en-GB"/>
              <a:pPr>
                <a:defRPr/>
              </a:pPr>
              <a:t>05/08/2025</a:t>
            </a:fld>
            <a:endParaRPr lang="en-GB"/>
          </a:p>
        </p:txBody>
      </p:sp>
      <p:sp>
        <p:nvSpPr>
          <p:cNvPr id="4" name="Footer Placeholder 3">
            <a:extLst>
              <a:ext uri="{FF2B5EF4-FFF2-40B4-BE49-F238E27FC236}">
                <a16:creationId xmlns:a16="http://schemas.microsoft.com/office/drawing/2014/main" id="{ADC1F5BC-4462-451F-87E3-C2D9D8E4E6E6}"/>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D5BBCCC6-91F8-44FC-8788-ADD9BEB37270}"/>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9485AB0-4871-4C16-9593-7B16EA54F8F7}"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7010" name="Rectangle 2">
            <a:extLst>
              <a:ext uri="{FF2B5EF4-FFF2-40B4-BE49-F238E27FC236}">
                <a16:creationId xmlns:a16="http://schemas.microsoft.com/office/drawing/2014/main" id="{A536E53E-9C0B-4D94-A83B-9C9194E8D3F5}"/>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27011" name="Rectangle 3">
            <a:extLst>
              <a:ext uri="{FF2B5EF4-FFF2-40B4-BE49-F238E27FC236}">
                <a16:creationId xmlns:a16="http://schemas.microsoft.com/office/drawing/2014/main" id="{DC128D72-93C7-455E-A992-5652CC012CAD}"/>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3076" name="Rectangle 4">
            <a:extLst>
              <a:ext uri="{FF2B5EF4-FFF2-40B4-BE49-F238E27FC236}">
                <a16:creationId xmlns:a16="http://schemas.microsoft.com/office/drawing/2014/main" id="{9520EDD8-0A92-4BD4-9408-66694E70DEB5}"/>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7013" name="Rectangle 5">
            <a:extLst>
              <a:ext uri="{FF2B5EF4-FFF2-40B4-BE49-F238E27FC236}">
                <a16:creationId xmlns:a16="http://schemas.microsoft.com/office/drawing/2014/main" id="{77A201F0-3133-492E-9462-5D2973D6D4E4}"/>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27014" name="Rectangle 6">
            <a:extLst>
              <a:ext uri="{FF2B5EF4-FFF2-40B4-BE49-F238E27FC236}">
                <a16:creationId xmlns:a16="http://schemas.microsoft.com/office/drawing/2014/main" id="{61E0B4B3-A267-403E-A62A-07A118B082FB}"/>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27015" name="Rectangle 7">
            <a:extLst>
              <a:ext uri="{FF2B5EF4-FFF2-40B4-BE49-F238E27FC236}">
                <a16:creationId xmlns:a16="http://schemas.microsoft.com/office/drawing/2014/main" id="{00192E5B-05BB-4246-9F66-461B42FCCCBF}"/>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CCAA439-60E5-4BA7-B87A-EEBF1888A40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0C2F5B46-0B2F-4271-AD00-414C169A9FCC}"/>
              </a:ext>
            </a:extLst>
          </p:cNvPr>
          <p:cNvSpPr>
            <a:spLocks noGrp="1" noRot="1" noChangeAspect="1" noChangeArrowheads="1" noTextEdit="1"/>
          </p:cNvSpPr>
          <p:nvPr>
            <p:ph type="sldImg"/>
          </p:nvPr>
        </p:nvSpPr>
        <p:spPr>
          <a:ln/>
        </p:spPr>
      </p:sp>
      <p:sp>
        <p:nvSpPr>
          <p:cNvPr id="6147" name="Notes Placeholder 2">
            <a:extLst>
              <a:ext uri="{FF2B5EF4-FFF2-40B4-BE49-F238E27FC236}">
                <a16:creationId xmlns:a16="http://schemas.microsoft.com/office/drawing/2014/main" id="{CD5538B7-61F8-42EE-8B57-4BAA8ECB0BA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I am happy for you to add any pictures etc. which relate to your Move-up Day’s field of study. </a:t>
            </a:r>
          </a:p>
        </p:txBody>
      </p:sp>
      <p:sp>
        <p:nvSpPr>
          <p:cNvPr id="6148" name="Slide Number Placeholder 3">
            <a:extLst>
              <a:ext uri="{FF2B5EF4-FFF2-40B4-BE49-F238E27FC236}">
                <a16:creationId xmlns:a16="http://schemas.microsoft.com/office/drawing/2014/main" id="{51601C3A-34FD-46D6-97DE-25F3E83B8C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7F66A4A-F654-4AC8-ACEC-394CB78E38C7}"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5" name="Google Shape;8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4" name="Google Shape;104;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0" name="Google Shape;110;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1" name="Google Shape;111;p7:notes"/>
          <p:cNvSpPr txBox="1"/>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8" name="Google Shape;118;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5" name="Google Shape;125;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2" name="Google Shape;132;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9" name="Google Shape;139;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2" name="Google Shape;15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2e81188ad09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2" name="Google Shape;162;g2e81188ad09_0_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2e81188ad09_0_3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0" name="Google Shape;170;g2e81188ad09_0_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2e81188ad09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8" name="Google Shape;178;g2e81188ad09_0_4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e81188ad09_0_10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g2e81188ad09_0_10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e81188ad09_0_1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4" name="Google Shape;194;g2e81188ad09_0_1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3" name="Google Shape;203;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0" name="Google Shape;210;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2" name="Google Shape;22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7">
            <a:extLst>
              <a:ext uri="{FF2B5EF4-FFF2-40B4-BE49-F238E27FC236}">
                <a16:creationId xmlns:a16="http://schemas.microsoft.com/office/drawing/2014/main" id="{C0F1418F-BC45-4FCA-A922-2F0456E9C97B}"/>
              </a:ext>
            </a:extLst>
          </p:cNvPr>
          <p:cNvSpPr>
            <a:spLocks noChangeArrowheads="1"/>
          </p:cNvSpPr>
          <p:nvPr/>
        </p:nvSpPr>
        <p:spPr bwMode="auto">
          <a:xfrm>
            <a:off x="609600" y="1219200"/>
            <a:ext cx="7924800" cy="914400"/>
          </a:xfrm>
          <a:custGeom>
            <a:avLst/>
            <a:gdLst>
              <a:gd name="T0" fmla="*/ 0 w 1000"/>
              <a:gd name="T1" fmla="*/ 2147483646 h 1000"/>
              <a:gd name="T2" fmla="*/ 0 w 1000"/>
              <a:gd name="T3" fmla="*/ 0 h 1000"/>
              <a:gd name="T4" fmla="*/ 2147483646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5" name="Line 8">
            <a:extLst>
              <a:ext uri="{FF2B5EF4-FFF2-40B4-BE49-F238E27FC236}">
                <a16:creationId xmlns:a16="http://schemas.microsoft.com/office/drawing/2014/main" id="{B1F775C3-45EE-4F7D-BCDD-73DF96588A42}"/>
              </a:ext>
            </a:extLst>
          </p:cNvPr>
          <p:cNvSpPr>
            <a:spLocks noChangeShapeType="1"/>
          </p:cNvSpPr>
          <p:nvPr/>
        </p:nvSpPr>
        <p:spPr bwMode="auto">
          <a:xfrm>
            <a:off x="1981200" y="3962400"/>
            <a:ext cx="6511925" cy="0"/>
          </a:xfrm>
          <a:prstGeom prst="lin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1106" name="Rectangle 2"/>
          <p:cNvSpPr>
            <a:spLocks noGrp="1" noChangeArrowheads="1"/>
          </p:cNvSpPr>
          <p:nvPr>
            <p:ph type="ctrTitle"/>
          </p:nvPr>
        </p:nvSpPr>
        <p:spPr>
          <a:xfrm>
            <a:off x="914400" y="1524000"/>
            <a:ext cx="7623175" cy="1752600"/>
          </a:xfrm>
        </p:spPr>
        <p:txBody>
          <a:bodyPr/>
          <a:lstStyle>
            <a:lvl1pPr>
              <a:defRPr sz="5000"/>
            </a:lvl1pPr>
          </a:lstStyle>
          <a:p>
            <a:r>
              <a:rPr lang="en-US" altLang="en-US"/>
              <a:t>Click to edit Master title style</a:t>
            </a:r>
          </a:p>
        </p:txBody>
      </p:sp>
      <p:sp>
        <p:nvSpPr>
          <p:cNvPr id="431107" name="Rectangle 3"/>
          <p:cNvSpPr>
            <a:spLocks noGrp="1" noChangeArrowheads="1"/>
          </p:cNvSpPr>
          <p:nvPr>
            <p:ph type="subTitle" idx="1"/>
          </p:nvPr>
        </p:nvSpPr>
        <p:spPr>
          <a:xfrm>
            <a:off x="1981200" y="3962400"/>
            <a:ext cx="6553200" cy="1752600"/>
          </a:xfrm>
        </p:spPr>
        <p:txBody>
          <a:bodyPr/>
          <a:lstStyle>
            <a:lvl1pPr marL="0" indent="0">
              <a:buFont typeface="Wingdings" pitchFamily="2" charset="2"/>
              <a:buNone/>
              <a:defRPr sz="2800"/>
            </a:lvl1pPr>
          </a:lstStyle>
          <a:p>
            <a:r>
              <a:rPr lang="en-US" altLang="en-US"/>
              <a:t>Click to edit Master subtitle style</a:t>
            </a:r>
          </a:p>
        </p:txBody>
      </p:sp>
      <p:sp>
        <p:nvSpPr>
          <p:cNvPr id="6" name="Rectangle 4">
            <a:extLst>
              <a:ext uri="{FF2B5EF4-FFF2-40B4-BE49-F238E27FC236}">
                <a16:creationId xmlns:a16="http://schemas.microsoft.com/office/drawing/2014/main" id="{8AE5007F-B712-4984-A887-581217D81815}"/>
              </a:ext>
            </a:extLst>
          </p:cNvPr>
          <p:cNvSpPr>
            <a:spLocks noGrp="1" noChangeArrowheads="1"/>
          </p:cNvSpPr>
          <p:nvPr>
            <p:ph type="dt" sz="half" idx="10"/>
          </p:nvPr>
        </p:nvSpPr>
        <p:spPr/>
        <p:txBody>
          <a:bodyPr/>
          <a:lstStyle>
            <a:lvl1pPr>
              <a:defRPr/>
            </a:lvl1pPr>
          </a:lstStyle>
          <a:p>
            <a:pPr>
              <a:defRPr/>
            </a:pPr>
            <a:endParaRPr lang="en-US" altLang="en-US"/>
          </a:p>
        </p:txBody>
      </p:sp>
      <p:sp>
        <p:nvSpPr>
          <p:cNvPr id="7" name="Rectangle 5">
            <a:extLst>
              <a:ext uri="{FF2B5EF4-FFF2-40B4-BE49-F238E27FC236}">
                <a16:creationId xmlns:a16="http://schemas.microsoft.com/office/drawing/2014/main" id="{61023068-8CF3-4F85-B757-672B51CF7E03}"/>
              </a:ext>
            </a:extLst>
          </p:cNvPr>
          <p:cNvSpPr>
            <a:spLocks noGrp="1" noChangeArrowheads="1"/>
          </p:cNvSpPr>
          <p:nvPr>
            <p:ph type="ftr" sz="quarter" idx="11"/>
          </p:nvPr>
        </p:nvSpPr>
        <p:spPr>
          <a:xfrm>
            <a:off x="3124200" y="6243638"/>
            <a:ext cx="2895600" cy="457200"/>
          </a:xfrm>
        </p:spPr>
        <p:txBody>
          <a:bodyPr/>
          <a:lstStyle>
            <a:lvl1pPr>
              <a:defRPr/>
            </a:lvl1pPr>
          </a:lstStyle>
          <a:p>
            <a:pPr>
              <a:defRPr/>
            </a:pPr>
            <a:endParaRPr lang="en-US" altLang="en-US"/>
          </a:p>
        </p:txBody>
      </p:sp>
      <p:sp>
        <p:nvSpPr>
          <p:cNvPr id="8" name="Rectangle 6">
            <a:extLst>
              <a:ext uri="{FF2B5EF4-FFF2-40B4-BE49-F238E27FC236}">
                <a16:creationId xmlns:a16="http://schemas.microsoft.com/office/drawing/2014/main" id="{2F215D04-0226-42E8-984F-FCE843ECBD80}"/>
              </a:ext>
            </a:extLst>
          </p:cNvPr>
          <p:cNvSpPr>
            <a:spLocks noGrp="1" noChangeArrowheads="1"/>
          </p:cNvSpPr>
          <p:nvPr>
            <p:ph type="sldNum" sz="quarter" idx="12"/>
          </p:nvPr>
        </p:nvSpPr>
        <p:spPr/>
        <p:txBody>
          <a:bodyPr/>
          <a:lstStyle>
            <a:lvl1pPr>
              <a:defRPr/>
            </a:lvl1pPr>
          </a:lstStyle>
          <a:p>
            <a:pPr>
              <a:defRPr/>
            </a:pPr>
            <a:fld id="{82B5C73D-B7D8-4201-BE03-E76D460F2FC2}" type="slidenum">
              <a:rPr lang="en-US" altLang="en-US"/>
              <a:pPr>
                <a:defRPr/>
              </a:pPr>
              <a:t>‹#›</a:t>
            </a:fld>
            <a:endParaRPr lang="en-US" altLang="en-US"/>
          </a:p>
        </p:txBody>
      </p:sp>
    </p:spTree>
    <p:extLst>
      <p:ext uri="{BB962C8B-B14F-4D97-AF65-F5344CB8AC3E}">
        <p14:creationId xmlns:p14="http://schemas.microsoft.com/office/powerpoint/2010/main" val="3068908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70EE7995-C358-4F62-8DBD-80C9E6F3CB3C}"/>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C8506A99-5E6E-4EF9-A496-6C9E90B2ABB3}"/>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7F61C1BC-78A9-486D-9B51-37962A3B0905}"/>
              </a:ext>
            </a:extLst>
          </p:cNvPr>
          <p:cNvSpPr>
            <a:spLocks noGrp="1" noChangeArrowheads="1"/>
          </p:cNvSpPr>
          <p:nvPr>
            <p:ph type="sldNum" sz="quarter" idx="12"/>
          </p:nvPr>
        </p:nvSpPr>
        <p:spPr>
          <a:ln/>
        </p:spPr>
        <p:txBody>
          <a:bodyPr/>
          <a:lstStyle>
            <a:lvl1pPr>
              <a:defRPr/>
            </a:lvl1pPr>
          </a:lstStyle>
          <a:p>
            <a:pPr>
              <a:defRPr/>
            </a:pPr>
            <a:fld id="{78CA142E-D127-43B7-8EFF-F0D47F83E627}" type="slidenum">
              <a:rPr lang="en-US" altLang="en-US"/>
              <a:pPr>
                <a:defRPr/>
              </a:pPr>
              <a:t>‹#›</a:t>
            </a:fld>
            <a:endParaRPr lang="en-US" altLang="en-US"/>
          </a:p>
        </p:txBody>
      </p:sp>
    </p:spTree>
    <p:extLst>
      <p:ext uri="{BB962C8B-B14F-4D97-AF65-F5344CB8AC3E}">
        <p14:creationId xmlns:p14="http://schemas.microsoft.com/office/powerpoint/2010/main" val="784178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a:extLst>
              <a:ext uri="{FF2B5EF4-FFF2-40B4-BE49-F238E27FC236}">
                <a16:creationId xmlns:a16="http://schemas.microsoft.com/office/drawing/2014/main" id="{9CCCADAA-1D11-4E79-9A2E-DA9D5810B175}"/>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6F6D8F91-450B-4508-AB77-C2D855AAEB3A}"/>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DC9A96FD-9E58-488A-9506-38EF4E2C5BF3}"/>
              </a:ext>
            </a:extLst>
          </p:cNvPr>
          <p:cNvSpPr>
            <a:spLocks noGrp="1" noChangeArrowheads="1"/>
          </p:cNvSpPr>
          <p:nvPr>
            <p:ph type="sldNum" sz="quarter" idx="12"/>
          </p:nvPr>
        </p:nvSpPr>
        <p:spPr>
          <a:ln/>
        </p:spPr>
        <p:txBody>
          <a:bodyPr/>
          <a:lstStyle>
            <a:lvl1pPr>
              <a:defRPr/>
            </a:lvl1pPr>
          </a:lstStyle>
          <a:p>
            <a:pPr>
              <a:defRPr/>
            </a:pPr>
            <a:fld id="{7454FFC0-B85D-4518-89B8-264BC42D27C8}" type="slidenum">
              <a:rPr lang="en-US" altLang="en-US"/>
              <a:pPr>
                <a:defRPr/>
              </a:pPr>
              <a:t>‹#›</a:t>
            </a:fld>
            <a:endParaRPr lang="en-US" altLang="en-US"/>
          </a:p>
        </p:txBody>
      </p:sp>
    </p:spTree>
    <p:extLst>
      <p:ext uri="{BB962C8B-B14F-4D97-AF65-F5344CB8AC3E}">
        <p14:creationId xmlns:p14="http://schemas.microsoft.com/office/powerpoint/2010/main" val="1695863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01CC801-31EA-4279-8888-9F1C52A9459A}"/>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49117F47-DC9C-489C-8DDD-6EAD0413FA89}"/>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215FD40D-6A4C-4190-AC3B-CC814EF13E3A}"/>
              </a:ext>
            </a:extLst>
          </p:cNvPr>
          <p:cNvSpPr>
            <a:spLocks noGrp="1" noChangeArrowheads="1"/>
          </p:cNvSpPr>
          <p:nvPr>
            <p:ph type="sldNum" sz="quarter" idx="12"/>
          </p:nvPr>
        </p:nvSpPr>
        <p:spPr>
          <a:ln/>
        </p:spPr>
        <p:txBody>
          <a:bodyPr/>
          <a:lstStyle>
            <a:lvl1pPr>
              <a:defRPr/>
            </a:lvl1pPr>
          </a:lstStyle>
          <a:p>
            <a:pPr>
              <a:defRPr/>
            </a:pPr>
            <a:fld id="{2FD861F6-7C9E-406D-A899-BF0C8990A267}" type="slidenum">
              <a:rPr lang="en-US" altLang="en-US"/>
              <a:pPr>
                <a:defRPr/>
              </a:pPr>
              <a:t>‹#›</a:t>
            </a:fld>
            <a:endParaRPr lang="en-US" altLang="en-US"/>
          </a:p>
        </p:txBody>
      </p:sp>
    </p:spTree>
    <p:extLst>
      <p:ext uri="{BB962C8B-B14F-4D97-AF65-F5344CB8AC3E}">
        <p14:creationId xmlns:p14="http://schemas.microsoft.com/office/powerpoint/2010/main" val="3702786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A6A23D26-7C3C-4644-89EE-721AD35EE31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a:extLst>
              <a:ext uri="{FF2B5EF4-FFF2-40B4-BE49-F238E27FC236}">
                <a16:creationId xmlns:a16="http://schemas.microsoft.com/office/drawing/2014/main" id="{71878605-5176-4244-8A9D-FD0C987C1DF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284B6715-E93A-4F0D-874F-42E445B74967}"/>
              </a:ext>
            </a:extLst>
          </p:cNvPr>
          <p:cNvSpPr>
            <a:spLocks noGrp="1" noChangeArrowheads="1"/>
          </p:cNvSpPr>
          <p:nvPr>
            <p:ph type="sldNum" sz="quarter" idx="12"/>
          </p:nvPr>
        </p:nvSpPr>
        <p:spPr>
          <a:ln/>
        </p:spPr>
        <p:txBody>
          <a:bodyPr/>
          <a:lstStyle>
            <a:lvl1pPr>
              <a:defRPr/>
            </a:lvl1pPr>
          </a:lstStyle>
          <a:p>
            <a:pPr>
              <a:defRPr/>
            </a:pPr>
            <a:fld id="{1C1AE2CC-8CBB-4721-99A6-5813DED167A0}" type="slidenum">
              <a:rPr lang="en-US" altLang="en-US"/>
              <a:pPr>
                <a:defRPr/>
              </a:pPr>
              <a:t>‹#›</a:t>
            </a:fld>
            <a:endParaRPr lang="en-US" altLang="en-US"/>
          </a:p>
        </p:txBody>
      </p:sp>
    </p:spTree>
    <p:extLst>
      <p:ext uri="{BB962C8B-B14F-4D97-AF65-F5344CB8AC3E}">
        <p14:creationId xmlns:p14="http://schemas.microsoft.com/office/powerpoint/2010/main" val="1833544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37EE427-06D1-4AC4-B9BA-DFD729820E87}"/>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3C391522-D586-4910-9A9C-1BEE9234813C}"/>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0BE0232C-9BDF-45B2-B557-8254A8BF1D91}"/>
              </a:ext>
            </a:extLst>
          </p:cNvPr>
          <p:cNvSpPr>
            <a:spLocks noGrp="1" noChangeArrowheads="1"/>
          </p:cNvSpPr>
          <p:nvPr>
            <p:ph type="sldNum" sz="quarter" idx="12"/>
          </p:nvPr>
        </p:nvSpPr>
        <p:spPr>
          <a:ln/>
        </p:spPr>
        <p:txBody>
          <a:bodyPr/>
          <a:lstStyle>
            <a:lvl1pPr>
              <a:defRPr/>
            </a:lvl1pPr>
          </a:lstStyle>
          <a:p>
            <a:pPr>
              <a:defRPr/>
            </a:pPr>
            <a:fld id="{22AB7314-D02F-4088-8EFC-6EF315D0A86E}" type="slidenum">
              <a:rPr lang="en-US" altLang="en-US"/>
              <a:pPr>
                <a:defRPr/>
              </a:pPr>
              <a:t>‹#›</a:t>
            </a:fld>
            <a:endParaRPr lang="en-US" altLang="en-US"/>
          </a:p>
        </p:txBody>
      </p:sp>
    </p:spTree>
    <p:extLst>
      <p:ext uri="{BB962C8B-B14F-4D97-AF65-F5344CB8AC3E}">
        <p14:creationId xmlns:p14="http://schemas.microsoft.com/office/powerpoint/2010/main" val="3413373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8F6BD80-C20E-4840-82FF-18D182FEA617}"/>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a:extLst>
              <a:ext uri="{FF2B5EF4-FFF2-40B4-BE49-F238E27FC236}">
                <a16:creationId xmlns:a16="http://schemas.microsoft.com/office/drawing/2014/main" id="{9ACEA2B1-4236-4999-8689-547DCAF737F8}"/>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C26A0BB4-01DC-47DD-B539-C100969C09EF}"/>
              </a:ext>
            </a:extLst>
          </p:cNvPr>
          <p:cNvSpPr>
            <a:spLocks noGrp="1" noChangeArrowheads="1"/>
          </p:cNvSpPr>
          <p:nvPr>
            <p:ph type="sldNum" sz="quarter" idx="12"/>
          </p:nvPr>
        </p:nvSpPr>
        <p:spPr>
          <a:ln/>
        </p:spPr>
        <p:txBody>
          <a:bodyPr/>
          <a:lstStyle>
            <a:lvl1pPr>
              <a:defRPr/>
            </a:lvl1pPr>
          </a:lstStyle>
          <a:p>
            <a:pPr>
              <a:defRPr/>
            </a:pPr>
            <a:fld id="{54522E11-2761-43E3-A5A2-1A92070EF334}" type="slidenum">
              <a:rPr lang="en-US" altLang="en-US"/>
              <a:pPr>
                <a:defRPr/>
              </a:pPr>
              <a:t>‹#›</a:t>
            </a:fld>
            <a:endParaRPr lang="en-US" altLang="en-US"/>
          </a:p>
        </p:txBody>
      </p:sp>
    </p:spTree>
    <p:extLst>
      <p:ext uri="{BB962C8B-B14F-4D97-AF65-F5344CB8AC3E}">
        <p14:creationId xmlns:p14="http://schemas.microsoft.com/office/powerpoint/2010/main" val="1894824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a:extLst>
              <a:ext uri="{FF2B5EF4-FFF2-40B4-BE49-F238E27FC236}">
                <a16:creationId xmlns:a16="http://schemas.microsoft.com/office/drawing/2014/main" id="{F0AAC13C-C3C5-4801-8656-2C22B0C18CE6}"/>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E35A4EFC-0912-4E07-974C-6D7755D115E2}"/>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A37EE08D-AD4B-427F-95DE-92970E74E754}"/>
              </a:ext>
            </a:extLst>
          </p:cNvPr>
          <p:cNvSpPr>
            <a:spLocks noGrp="1" noChangeArrowheads="1"/>
          </p:cNvSpPr>
          <p:nvPr>
            <p:ph type="sldNum" sz="quarter" idx="12"/>
          </p:nvPr>
        </p:nvSpPr>
        <p:spPr>
          <a:ln/>
        </p:spPr>
        <p:txBody>
          <a:bodyPr/>
          <a:lstStyle>
            <a:lvl1pPr>
              <a:defRPr/>
            </a:lvl1pPr>
          </a:lstStyle>
          <a:p>
            <a:pPr>
              <a:defRPr/>
            </a:pPr>
            <a:fld id="{6B417336-6417-4DE0-8DF8-42EF8480FD7A}" type="slidenum">
              <a:rPr lang="en-US" altLang="en-US"/>
              <a:pPr>
                <a:defRPr/>
              </a:pPr>
              <a:t>‹#›</a:t>
            </a:fld>
            <a:endParaRPr lang="en-US" altLang="en-US"/>
          </a:p>
        </p:txBody>
      </p:sp>
    </p:spTree>
    <p:extLst>
      <p:ext uri="{BB962C8B-B14F-4D97-AF65-F5344CB8AC3E}">
        <p14:creationId xmlns:p14="http://schemas.microsoft.com/office/powerpoint/2010/main" val="3820304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a:extLst>
              <a:ext uri="{FF2B5EF4-FFF2-40B4-BE49-F238E27FC236}">
                <a16:creationId xmlns:a16="http://schemas.microsoft.com/office/drawing/2014/main" id="{27410018-027A-4A24-98A4-03306421BED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D870B83F-EBD6-4836-84C7-808013F55934}"/>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2EEFF4F3-5DB3-4834-8164-C1B1AB5AF027}"/>
              </a:ext>
            </a:extLst>
          </p:cNvPr>
          <p:cNvSpPr>
            <a:spLocks noGrp="1" noChangeArrowheads="1"/>
          </p:cNvSpPr>
          <p:nvPr>
            <p:ph type="sldNum" sz="quarter" idx="12"/>
          </p:nvPr>
        </p:nvSpPr>
        <p:spPr>
          <a:ln/>
        </p:spPr>
        <p:txBody>
          <a:bodyPr/>
          <a:lstStyle>
            <a:lvl1pPr>
              <a:defRPr/>
            </a:lvl1pPr>
          </a:lstStyle>
          <a:p>
            <a:pPr>
              <a:defRPr/>
            </a:pPr>
            <a:fld id="{07F86E08-98D8-4BB9-BB5D-FA5341308EFC}" type="slidenum">
              <a:rPr lang="en-US" altLang="en-US"/>
              <a:pPr>
                <a:defRPr/>
              </a:pPr>
              <a:t>‹#›</a:t>
            </a:fld>
            <a:endParaRPr lang="en-US" altLang="en-US"/>
          </a:p>
        </p:txBody>
      </p:sp>
    </p:spTree>
    <p:extLst>
      <p:ext uri="{BB962C8B-B14F-4D97-AF65-F5344CB8AC3E}">
        <p14:creationId xmlns:p14="http://schemas.microsoft.com/office/powerpoint/2010/main" val="1987227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5B83BD41-63BD-4DEA-AED0-34C77C891D8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03401082-ECB7-4DF0-875F-21CEFE3C62B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126E3AB6-5682-4EB8-BCBF-ACAB88E84989}"/>
              </a:ext>
            </a:extLst>
          </p:cNvPr>
          <p:cNvSpPr>
            <a:spLocks noGrp="1" noChangeArrowheads="1"/>
          </p:cNvSpPr>
          <p:nvPr>
            <p:ph type="sldNum" sz="quarter" idx="12"/>
          </p:nvPr>
        </p:nvSpPr>
        <p:spPr>
          <a:ln/>
        </p:spPr>
        <p:txBody>
          <a:bodyPr/>
          <a:lstStyle>
            <a:lvl1pPr>
              <a:defRPr/>
            </a:lvl1pPr>
          </a:lstStyle>
          <a:p>
            <a:pPr>
              <a:defRPr/>
            </a:pPr>
            <a:fld id="{558F1A40-0C43-47F2-B94F-39D9485ED2A1}" type="slidenum">
              <a:rPr lang="en-US" altLang="en-US"/>
              <a:pPr>
                <a:defRPr/>
              </a:pPr>
              <a:t>‹#›</a:t>
            </a:fld>
            <a:endParaRPr lang="en-US" altLang="en-US"/>
          </a:p>
        </p:txBody>
      </p:sp>
    </p:spTree>
    <p:extLst>
      <p:ext uri="{BB962C8B-B14F-4D97-AF65-F5344CB8AC3E}">
        <p14:creationId xmlns:p14="http://schemas.microsoft.com/office/powerpoint/2010/main" val="2288212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6E0ADCF-2935-4AC6-98DF-CF1F59E1F31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8AF4DA50-56D1-4BD5-95CA-7F3E74A11881}"/>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49CACF97-8BC6-48DE-85CA-C61CE122ED7D}"/>
              </a:ext>
            </a:extLst>
          </p:cNvPr>
          <p:cNvSpPr>
            <a:spLocks noGrp="1" noChangeArrowheads="1"/>
          </p:cNvSpPr>
          <p:nvPr>
            <p:ph type="sldNum" sz="quarter" idx="12"/>
          </p:nvPr>
        </p:nvSpPr>
        <p:spPr>
          <a:ln/>
        </p:spPr>
        <p:txBody>
          <a:bodyPr/>
          <a:lstStyle>
            <a:lvl1pPr>
              <a:defRPr/>
            </a:lvl1pPr>
          </a:lstStyle>
          <a:p>
            <a:pPr>
              <a:defRPr/>
            </a:pPr>
            <a:fld id="{C0032B05-FE7A-4FC4-AEB5-0D82D56E4B28}" type="slidenum">
              <a:rPr lang="en-US" altLang="en-US"/>
              <a:pPr>
                <a:defRPr/>
              </a:pPr>
              <a:t>‹#›</a:t>
            </a:fld>
            <a:endParaRPr lang="en-US" altLang="en-US"/>
          </a:p>
        </p:txBody>
      </p:sp>
    </p:spTree>
    <p:extLst>
      <p:ext uri="{BB962C8B-B14F-4D97-AF65-F5344CB8AC3E}">
        <p14:creationId xmlns:p14="http://schemas.microsoft.com/office/powerpoint/2010/main" val="2955991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4930586-39F8-4CC9-BFD2-A4B58AE53B17}"/>
              </a:ext>
            </a:extLst>
          </p:cNvPr>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CABABA38-C1D3-4ED2-B64E-963289E1A9C5}"/>
              </a:ext>
            </a:extLst>
          </p:cNvPr>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084" name="Rectangle 4">
            <a:extLst>
              <a:ext uri="{FF2B5EF4-FFF2-40B4-BE49-F238E27FC236}">
                <a16:creationId xmlns:a16="http://schemas.microsoft.com/office/drawing/2014/main" id="{EEC310E1-2623-4FC6-8D7D-0EE80CC0B061}"/>
              </a:ext>
            </a:extLst>
          </p:cNvPr>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Garamond" pitchFamily="18" charset="0"/>
              </a:defRPr>
            </a:lvl1pPr>
          </a:lstStyle>
          <a:p>
            <a:pPr>
              <a:defRPr/>
            </a:pPr>
            <a:endParaRPr lang="en-US" altLang="en-US"/>
          </a:p>
        </p:txBody>
      </p:sp>
      <p:sp>
        <p:nvSpPr>
          <p:cNvPr id="430085" name="Rectangle 5">
            <a:extLst>
              <a:ext uri="{FF2B5EF4-FFF2-40B4-BE49-F238E27FC236}">
                <a16:creationId xmlns:a16="http://schemas.microsoft.com/office/drawing/2014/main" id="{53E3A69C-4348-4A96-9067-730711D2ACD8}"/>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Garamond" pitchFamily="18" charset="0"/>
              </a:defRPr>
            </a:lvl1pPr>
          </a:lstStyle>
          <a:p>
            <a:pPr>
              <a:defRPr/>
            </a:pPr>
            <a:endParaRPr lang="en-US" altLang="en-US"/>
          </a:p>
        </p:txBody>
      </p:sp>
      <p:sp>
        <p:nvSpPr>
          <p:cNvPr id="430086" name="Rectangle 6">
            <a:extLst>
              <a:ext uri="{FF2B5EF4-FFF2-40B4-BE49-F238E27FC236}">
                <a16:creationId xmlns:a16="http://schemas.microsoft.com/office/drawing/2014/main" id="{7CC5E78D-3D4A-4D6C-9605-DC1D440C4C4D}"/>
              </a:ext>
            </a:extLst>
          </p:cNvPr>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Garamond" panose="02020404030301010803" pitchFamily="18" charset="0"/>
              </a:defRPr>
            </a:lvl1pPr>
          </a:lstStyle>
          <a:p>
            <a:pPr>
              <a:defRPr/>
            </a:pPr>
            <a:fld id="{9DE5F67D-6AF1-4079-87D3-5F2F135BDD02}" type="slidenum">
              <a:rPr lang="en-US" altLang="en-US"/>
              <a:pPr>
                <a:defRPr/>
              </a:pPr>
              <a:t>‹#›</a:t>
            </a:fld>
            <a:endParaRPr lang="en-US" altLang="en-US"/>
          </a:p>
        </p:txBody>
      </p:sp>
      <p:sp>
        <p:nvSpPr>
          <p:cNvPr id="1031" name="Freeform 7">
            <a:extLst>
              <a:ext uri="{FF2B5EF4-FFF2-40B4-BE49-F238E27FC236}">
                <a16:creationId xmlns:a16="http://schemas.microsoft.com/office/drawing/2014/main" id="{3B0A7DFE-3642-43D8-A257-06D10C0FF3EF}"/>
              </a:ext>
            </a:extLst>
          </p:cNvPr>
          <p:cNvSpPr>
            <a:spLocks noChangeArrowheads="1"/>
          </p:cNvSpPr>
          <p:nvPr/>
        </p:nvSpPr>
        <p:spPr bwMode="auto">
          <a:xfrm>
            <a:off x="381000" y="228600"/>
            <a:ext cx="8229600" cy="609600"/>
          </a:xfrm>
          <a:custGeom>
            <a:avLst/>
            <a:gdLst>
              <a:gd name="T0" fmla="*/ 0 w 1000"/>
              <a:gd name="T1" fmla="*/ 2147483646 h 1000"/>
              <a:gd name="T2" fmla="*/ 0 w 1000"/>
              <a:gd name="T3" fmla="*/ 0 h 1000"/>
              <a:gd name="T4" fmla="*/ 2147483646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032" name="Line 8">
            <a:extLst>
              <a:ext uri="{FF2B5EF4-FFF2-40B4-BE49-F238E27FC236}">
                <a16:creationId xmlns:a16="http://schemas.microsoft.com/office/drawing/2014/main" id="{63710B35-9AB5-4F00-9B13-5505542DAF9B}"/>
              </a:ext>
            </a:extLst>
          </p:cNvPr>
          <p:cNvSpPr>
            <a:spLocks noChangeShapeType="1"/>
          </p:cNvSpPr>
          <p:nvPr/>
        </p:nvSpPr>
        <p:spPr bwMode="auto">
          <a:xfrm>
            <a:off x="457200" y="6172200"/>
            <a:ext cx="8229600" cy="0"/>
          </a:xfrm>
          <a:prstGeom prst="lin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4068"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l" rtl="0" eaLnBrk="1" fontAlgn="base" hangingPunct="1">
        <a:spcBef>
          <a:spcPct val="0"/>
        </a:spcBef>
        <a:spcAft>
          <a:spcPct val="0"/>
        </a:spcAft>
        <a:defRPr sz="4200">
          <a:solidFill>
            <a:schemeClr val="tx2"/>
          </a:solidFill>
          <a:latin typeface="+mj-lt"/>
          <a:ea typeface="+mj-ea"/>
          <a:cs typeface="+mj-cs"/>
        </a:defRPr>
      </a:lvl1pPr>
      <a:lvl2pPr algn="l" rtl="0" eaLnBrk="1" fontAlgn="base" hangingPunct="1">
        <a:spcBef>
          <a:spcPct val="0"/>
        </a:spcBef>
        <a:spcAft>
          <a:spcPct val="0"/>
        </a:spcAft>
        <a:defRPr sz="4200">
          <a:solidFill>
            <a:schemeClr val="tx2"/>
          </a:solidFill>
          <a:latin typeface="Garamond" pitchFamily="18" charset="0"/>
        </a:defRPr>
      </a:lvl2pPr>
      <a:lvl3pPr algn="l" rtl="0" eaLnBrk="1" fontAlgn="base" hangingPunct="1">
        <a:spcBef>
          <a:spcPct val="0"/>
        </a:spcBef>
        <a:spcAft>
          <a:spcPct val="0"/>
        </a:spcAft>
        <a:defRPr sz="4200">
          <a:solidFill>
            <a:schemeClr val="tx2"/>
          </a:solidFill>
          <a:latin typeface="Garamond" pitchFamily="18" charset="0"/>
        </a:defRPr>
      </a:lvl3pPr>
      <a:lvl4pPr algn="l" rtl="0" eaLnBrk="1" fontAlgn="base" hangingPunct="1">
        <a:spcBef>
          <a:spcPct val="0"/>
        </a:spcBef>
        <a:spcAft>
          <a:spcPct val="0"/>
        </a:spcAft>
        <a:defRPr sz="4200">
          <a:solidFill>
            <a:schemeClr val="tx2"/>
          </a:solidFill>
          <a:latin typeface="Garamond" pitchFamily="18" charset="0"/>
        </a:defRPr>
      </a:lvl4pPr>
      <a:lvl5pPr algn="l" rtl="0" eaLnBrk="1" fontAlgn="base" hangingPunct="1">
        <a:spcBef>
          <a:spcPct val="0"/>
        </a:spcBef>
        <a:spcAft>
          <a:spcPct val="0"/>
        </a:spcAft>
        <a:defRPr sz="4200">
          <a:solidFill>
            <a:schemeClr val="tx2"/>
          </a:solidFill>
          <a:latin typeface="Garamond" pitchFamily="18" charset="0"/>
        </a:defRPr>
      </a:lvl5pPr>
      <a:lvl6pPr marL="457200" algn="l" rtl="0" eaLnBrk="1" fontAlgn="base" hangingPunct="1">
        <a:spcBef>
          <a:spcPct val="0"/>
        </a:spcBef>
        <a:spcAft>
          <a:spcPct val="0"/>
        </a:spcAft>
        <a:defRPr sz="4200">
          <a:solidFill>
            <a:schemeClr val="tx2"/>
          </a:solidFill>
          <a:latin typeface="Garamond" pitchFamily="18" charset="0"/>
        </a:defRPr>
      </a:lvl6pPr>
      <a:lvl7pPr marL="914400" algn="l" rtl="0" eaLnBrk="1" fontAlgn="base" hangingPunct="1">
        <a:spcBef>
          <a:spcPct val="0"/>
        </a:spcBef>
        <a:spcAft>
          <a:spcPct val="0"/>
        </a:spcAft>
        <a:defRPr sz="4200">
          <a:solidFill>
            <a:schemeClr val="tx2"/>
          </a:solidFill>
          <a:latin typeface="Garamond" pitchFamily="18" charset="0"/>
        </a:defRPr>
      </a:lvl7pPr>
      <a:lvl8pPr marL="1371600" algn="l" rtl="0" eaLnBrk="1" fontAlgn="base" hangingPunct="1">
        <a:spcBef>
          <a:spcPct val="0"/>
        </a:spcBef>
        <a:spcAft>
          <a:spcPct val="0"/>
        </a:spcAft>
        <a:defRPr sz="4200">
          <a:solidFill>
            <a:schemeClr val="tx2"/>
          </a:solidFill>
          <a:latin typeface="Garamond" pitchFamily="18" charset="0"/>
        </a:defRPr>
      </a:lvl8pPr>
      <a:lvl9pPr marL="1828800" algn="l" rtl="0" eaLnBrk="1" fontAlgn="base" hangingPunct="1">
        <a:spcBef>
          <a:spcPct val="0"/>
        </a:spcBef>
        <a:spcAft>
          <a:spcPct val="0"/>
        </a:spcAft>
        <a:defRPr sz="4200">
          <a:solidFill>
            <a:schemeClr val="tx2"/>
          </a:solidFill>
          <a:latin typeface="Garamond" pitchFamily="18" charset="0"/>
        </a:defRPr>
      </a:lvl9pPr>
    </p:titleStyle>
    <p:bodyStyle>
      <a:lvl1pPr marL="342900" indent="-342900" algn="l" rtl="0" eaLnBrk="1" fontAlgn="base" hangingPunct="1">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438" algn="l" rtl="0" eaLnBrk="1" fontAlgn="base" hangingPunct="1">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0838" algn="l" rtl="0" eaLnBrk="1" fontAlgn="base" hangingPunct="1">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5913" algn="l" rtl="0" eaLnBrk="1" fontAlgn="base" hangingPunct="1">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163" indent="-339725" algn="l" rtl="0" eaLnBrk="1" fontAlgn="base" hangingPunct="1">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vl6pPr marL="21383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1">
            <a:extLst>
              <a:ext uri="{FF2B5EF4-FFF2-40B4-BE49-F238E27FC236}">
                <a16:creationId xmlns:a16="http://schemas.microsoft.com/office/drawing/2014/main" id="{02BDAEBB-DAE9-4FEB-9D4F-3EF00B7014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14813"/>
            <a:ext cx="2268538"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1">
            <a:extLst>
              <a:ext uri="{FF2B5EF4-FFF2-40B4-BE49-F238E27FC236}">
                <a16:creationId xmlns:a16="http://schemas.microsoft.com/office/drawing/2014/main" id="{6567E62D-2F58-493C-9EB4-A1DA019A0690}"/>
              </a:ext>
            </a:extLst>
          </p:cNvPr>
          <p:cNvSpPr txBox="1">
            <a:spLocks noChangeArrowheads="1"/>
          </p:cNvSpPr>
          <p:nvPr/>
        </p:nvSpPr>
        <p:spPr bwMode="auto">
          <a:xfrm>
            <a:off x="2987824" y="5602950"/>
            <a:ext cx="68562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200" dirty="0">
                <a:latin typeface="Comic Sans MS" panose="030F0702030302020204" pitchFamily="66" charset="0"/>
              </a:rPr>
              <a:t>2 Lime – Anna Rymczuk </a:t>
            </a:r>
          </a:p>
        </p:txBody>
      </p:sp>
      <p:pic>
        <p:nvPicPr>
          <p:cNvPr id="5125" name="Picture 1">
            <a:extLst>
              <a:ext uri="{FF2B5EF4-FFF2-40B4-BE49-F238E27FC236}">
                <a16:creationId xmlns:a16="http://schemas.microsoft.com/office/drawing/2014/main" id="{C2F1C09B-7906-468B-84A9-E04EFC76A7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 y="0"/>
            <a:ext cx="91440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7DB032EC-4EB5-489C-821B-A2BABD383134}"/>
              </a:ext>
            </a:extLst>
          </p:cNvPr>
          <p:cNvSpPr/>
          <p:nvPr/>
        </p:nvSpPr>
        <p:spPr>
          <a:xfrm rot="21139036">
            <a:off x="933840" y="2438611"/>
            <a:ext cx="6834079" cy="1569660"/>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4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Arial" charset="0"/>
              </a:rPr>
              <a:t>Meet the teacher Year 2</a:t>
            </a:r>
          </a:p>
        </p:txBody>
      </p:sp>
      <p:pic>
        <p:nvPicPr>
          <p:cNvPr id="4" name="Picture 4">
            <a:extLst>
              <a:ext uri="{FF2B5EF4-FFF2-40B4-BE49-F238E27FC236}">
                <a16:creationId xmlns:a16="http://schemas.microsoft.com/office/drawing/2014/main" id="{6DF043D8-8AB3-4902-9CCB-8B012CA81DAF}"/>
              </a:ext>
            </a:extLst>
          </p:cNvPr>
          <p:cNvPicPr>
            <a:picLocks noGrp="1" noChangeAspect="1" noChangeArrowheads="1"/>
          </p:cNvPicPr>
          <p:nvPr>
            <p:ph idx="1"/>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9110" t="18735" r="37756" b="35152"/>
          <a:stretch>
            <a:fillRect/>
          </a:stretch>
        </p:blipFill>
        <p:spPr>
          <a:xfrm rot="19403181">
            <a:off x="7419222" y="2388126"/>
            <a:ext cx="1730375" cy="1939925"/>
          </a:xfrm>
        </p:spPr>
      </p:pic>
      <p:pic>
        <p:nvPicPr>
          <p:cNvPr id="3" name="Picture 2">
            <a:extLst>
              <a:ext uri="{FF2B5EF4-FFF2-40B4-BE49-F238E27FC236}">
                <a16:creationId xmlns:a16="http://schemas.microsoft.com/office/drawing/2014/main" id="{A3146575-F0C5-4D37-8250-1C4A47BDC369}"/>
              </a:ext>
            </a:extLst>
          </p:cNvPr>
          <p:cNvPicPr>
            <a:picLocks noChangeAspect="1"/>
          </p:cNvPicPr>
          <p:nvPr/>
        </p:nvPicPr>
        <p:blipFill>
          <a:blip r:embed="rId6">
            <a:extLst>
              <a:ext uri="{28A0092B-C50C-407E-A947-70E740481C1C}">
                <a14:useLocalDpi xmlns:a14="http://schemas.microsoft.com/office/drawing/2010/main" val="0"/>
              </a:ext>
            </a:extLst>
          </a:blip>
          <a:srcRect t="3202" r="2262"/>
          <a:stretch>
            <a:fillRect/>
          </a:stretch>
        </p:blipFill>
        <p:spPr>
          <a:xfrm>
            <a:off x="5724129" y="3284984"/>
            <a:ext cx="1728192" cy="2361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9B18B05-655E-4CE6-9E84-A4754641AFF6}"/>
              </a:ext>
            </a:extLst>
          </p:cNvPr>
          <p:cNvSpPr>
            <a:spLocks noGrp="1" noChangeArrowheads="1"/>
          </p:cNvSpPr>
          <p:nvPr>
            <p:ph type="title"/>
          </p:nvPr>
        </p:nvSpPr>
        <p:spPr/>
        <p:txBody>
          <a:bodyPr/>
          <a:lstStyle/>
          <a:p>
            <a:pPr algn="ctr"/>
            <a:r>
              <a:rPr lang="en-GB" altLang="en-US" dirty="0"/>
              <a:t>Welcome to Class 2 Lime!</a:t>
            </a:r>
          </a:p>
        </p:txBody>
      </p:sp>
      <p:sp>
        <p:nvSpPr>
          <p:cNvPr id="7171" name="Content Placeholder 2">
            <a:extLst>
              <a:ext uri="{FF2B5EF4-FFF2-40B4-BE49-F238E27FC236}">
                <a16:creationId xmlns:a16="http://schemas.microsoft.com/office/drawing/2014/main" id="{B7F95BFB-29F0-40FD-A075-B3A4F24A9837}"/>
              </a:ext>
            </a:extLst>
          </p:cNvPr>
          <p:cNvSpPr>
            <a:spLocks noGrp="1" noChangeArrowheads="1"/>
          </p:cNvSpPr>
          <p:nvPr>
            <p:ph idx="1"/>
          </p:nvPr>
        </p:nvSpPr>
        <p:spPr>
          <a:xfrm>
            <a:off x="457200" y="1988840"/>
            <a:ext cx="8229600" cy="3370220"/>
          </a:xfrm>
        </p:spPr>
        <p:txBody>
          <a:bodyPr/>
          <a:lstStyle/>
          <a:p>
            <a:pPr marL="0" indent="0" algn="ctr">
              <a:lnSpc>
                <a:spcPct val="150000"/>
              </a:lnSpc>
              <a:buFont typeface="Wingdings" panose="05000000000000000000" pitchFamily="2" charset="2"/>
              <a:buNone/>
            </a:pPr>
            <a:r>
              <a:rPr lang="en-GB" altLang="en-US" sz="2400" dirty="0"/>
              <a:t>Hello, my name is Anna Rymczuk. I am joining Thomas Hickman as an ECT with lots of experience working across Key Stage 1 and Key Stage 2. </a:t>
            </a:r>
          </a:p>
          <a:p>
            <a:pPr marL="0" indent="0" algn="ctr">
              <a:buFont typeface="Wingdings" panose="05000000000000000000" pitchFamily="2" charset="2"/>
              <a:buNone/>
            </a:pPr>
            <a:endParaRPr lang="en-GB" altLang="en-US" sz="2400" dirty="0"/>
          </a:p>
          <a:p>
            <a:pPr marL="0" indent="0" algn="ctr">
              <a:buFont typeface="Wingdings" panose="05000000000000000000" pitchFamily="2" charset="2"/>
              <a:buNone/>
            </a:pPr>
            <a:r>
              <a:rPr lang="en-GB" altLang="en-US" sz="2400" dirty="0"/>
              <a:t>I have taught in Year 1, Year 2, Year 3 and Year 4.</a:t>
            </a:r>
          </a:p>
          <a:p>
            <a:pPr marL="0" indent="0" algn="ctr">
              <a:buFont typeface="Wingdings" panose="05000000000000000000" pitchFamily="2" charset="2"/>
              <a:buNone/>
            </a:pPr>
            <a:endParaRPr lang="en-GB" altLang="en-US" sz="2400" dirty="0"/>
          </a:p>
          <a:p>
            <a:pPr marL="0" indent="0" algn="ctr">
              <a:buFont typeface="Wingdings" panose="05000000000000000000" pitchFamily="2" charset="2"/>
              <a:buNone/>
            </a:pPr>
            <a:endParaRPr lang="en-GB" altLang="en-US" sz="2400" dirty="0"/>
          </a:p>
        </p:txBody>
      </p:sp>
      <p:pic>
        <p:nvPicPr>
          <p:cNvPr id="7172" name="Picture 5" descr="Beech Tree Planting - Types Of Beech Trees For The Landscape">
            <a:extLst>
              <a:ext uri="{FF2B5EF4-FFF2-40B4-BE49-F238E27FC236}">
                <a16:creationId xmlns:a16="http://schemas.microsoft.com/office/drawing/2014/main" id="{21883543-FC36-4E06-B54F-A3CBD7BFC5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404813"/>
            <a:ext cx="11811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descr="Beech Tree Planting - Types Of Beech Trees For The Landscape">
            <a:extLst>
              <a:ext uri="{FF2B5EF4-FFF2-40B4-BE49-F238E27FC236}">
                <a16:creationId xmlns:a16="http://schemas.microsoft.com/office/drawing/2014/main" id="{DCB95912-62E9-4A1C-8893-540EE2D336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96875"/>
            <a:ext cx="11811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D9437095-29FA-445D-9481-216AE8EA6167}"/>
              </a:ext>
            </a:extLst>
          </p:cNvPr>
          <p:cNvSpPr>
            <a:spLocks noGrp="1" noChangeArrowheads="1"/>
          </p:cNvSpPr>
          <p:nvPr>
            <p:ph type="title"/>
          </p:nvPr>
        </p:nvSpPr>
        <p:spPr>
          <a:xfrm>
            <a:off x="457200" y="157163"/>
            <a:ext cx="8229600" cy="1139825"/>
          </a:xfrm>
        </p:spPr>
        <p:txBody>
          <a:bodyPr/>
          <a:lstStyle/>
          <a:p>
            <a:pPr algn="ctr"/>
            <a:r>
              <a:rPr lang="en-GB" altLang="en-US" sz="3600" dirty="0"/>
              <a:t>Who am I? Where did I come from? What am I doing here?</a:t>
            </a:r>
          </a:p>
        </p:txBody>
      </p:sp>
      <p:sp>
        <p:nvSpPr>
          <p:cNvPr id="8195" name="Content Placeholder 1">
            <a:extLst>
              <a:ext uri="{FF2B5EF4-FFF2-40B4-BE49-F238E27FC236}">
                <a16:creationId xmlns:a16="http://schemas.microsoft.com/office/drawing/2014/main" id="{2681688C-FE78-4398-9EF9-C9299E37526C}"/>
              </a:ext>
            </a:extLst>
          </p:cNvPr>
          <p:cNvSpPr>
            <a:spLocks noGrp="1" noChangeArrowheads="1"/>
          </p:cNvSpPr>
          <p:nvPr>
            <p:ph idx="1"/>
          </p:nvPr>
        </p:nvSpPr>
        <p:spPr>
          <a:xfrm>
            <a:off x="899592" y="1628800"/>
            <a:ext cx="7344816" cy="3823176"/>
          </a:xfrm>
        </p:spPr>
        <p:txBody>
          <a:bodyPr>
            <a:noAutofit/>
          </a:bodyPr>
          <a:lstStyle/>
          <a:p>
            <a:pPr lvl="0">
              <a:lnSpc>
                <a:spcPct val="150000"/>
              </a:lnSpc>
              <a:spcBef>
                <a:spcPts val="0"/>
              </a:spcBef>
              <a:spcAft>
                <a:spcPts val="0"/>
              </a:spcAft>
              <a:buSzPts val="1820"/>
              <a:buFont typeface="Noto Sans Symbols"/>
              <a:buChar char="■"/>
            </a:pPr>
            <a:r>
              <a:rPr lang="en-GB" sz="2000" dirty="0"/>
              <a:t>I am originally from Poland but moved to England 20 years ago.</a:t>
            </a:r>
          </a:p>
          <a:p>
            <a:pPr lvl="0">
              <a:lnSpc>
                <a:spcPct val="150000"/>
              </a:lnSpc>
              <a:spcBef>
                <a:spcPts val="0"/>
              </a:spcBef>
              <a:spcAft>
                <a:spcPts val="0"/>
              </a:spcAft>
              <a:buSzPts val="1820"/>
              <a:buFont typeface="Noto Sans Symbols"/>
              <a:buChar char="■"/>
            </a:pPr>
            <a:r>
              <a:rPr lang="en-GB" sz="2000" dirty="0"/>
              <a:t>I have always wanted to be a primary school teacher, following in the footsteps of my mum, dad and sister.</a:t>
            </a:r>
          </a:p>
          <a:p>
            <a:pPr lvl="0">
              <a:lnSpc>
                <a:spcPct val="150000"/>
              </a:lnSpc>
              <a:spcBef>
                <a:spcPts val="0"/>
              </a:spcBef>
              <a:spcAft>
                <a:spcPts val="0"/>
              </a:spcAft>
              <a:buSzPts val="1820"/>
              <a:buFont typeface="Noto Sans Symbols"/>
              <a:buChar char="■"/>
            </a:pPr>
            <a:r>
              <a:rPr lang="en-GB" sz="2000" dirty="0"/>
              <a:t>I have 2 sons and a very cheeky cat called Lexi.</a:t>
            </a:r>
          </a:p>
          <a:p>
            <a:pPr lvl="0">
              <a:lnSpc>
                <a:spcPct val="150000"/>
              </a:lnSpc>
              <a:spcBef>
                <a:spcPts val="0"/>
              </a:spcBef>
              <a:spcAft>
                <a:spcPts val="0"/>
              </a:spcAft>
              <a:buSzPts val="1820"/>
              <a:buFont typeface="Noto Sans Symbols"/>
              <a:buChar char="■"/>
            </a:pPr>
            <a:r>
              <a:rPr lang="en-GB" sz="2000" dirty="0"/>
              <a:t>I am passionate about learning and love helping children believe in themselves, take on challenges and realise they are capable of amazing things. </a:t>
            </a:r>
          </a:p>
          <a:p>
            <a:pPr marL="0" lvl="0" indent="0">
              <a:lnSpc>
                <a:spcPct val="150000"/>
              </a:lnSpc>
              <a:spcBef>
                <a:spcPts val="0"/>
              </a:spcBef>
              <a:spcAft>
                <a:spcPts val="0"/>
              </a:spcAft>
              <a:buSzPts val="1820"/>
              <a:buNone/>
            </a:pPr>
            <a:endParaRPr lang="en-GB"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CAD27328-AE43-4DFE-B164-63D7D3F4D094}"/>
              </a:ext>
            </a:extLst>
          </p:cNvPr>
          <p:cNvSpPr>
            <a:spLocks noGrp="1" noChangeArrowheads="1"/>
          </p:cNvSpPr>
          <p:nvPr>
            <p:ph type="title"/>
          </p:nvPr>
        </p:nvSpPr>
        <p:spPr/>
        <p:txBody>
          <a:bodyPr/>
          <a:lstStyle/>
          <a:p>
            <a:pPr algn="ctr"/>
            <a:r>
              <a:rPr lang="en-GB" altLang="en-US" sz="3600" dirty="0"/>
              <a:t>Why your children are important to me…</a:t>
            </a:r>
          </a:p>
        </p:txBody>
      </p:sp>
      <p:sp>
        <p:nvSpPr>
          <p:cNvPr id="9219" name="Content Placeholder 2">
            <a:extLst>
              <a:ext uri="{FF2B5EF4-FFF2-40B4-BE49-F238E27FC236}">
                <a16:creationId xmlns:a16="http://schemas.microsoft.com/office/drawing/2014/main" id="{31A175DA-D7C7-4A09-8D34-C8A25FB6C6D3}"/>
              </a:ext>
            </a:extLst>
          </p:cNvPr>
          <p:cNvSpPr>
            <a:spLocks noGrp="1" noChangeArrowheads="1"/>
          </p:cNvSpPr>
          <p:nvPr>
            <p:ph idx="1"/>
          </p:nvPr>
        </p:nvSpPr>
        <p:spPr>
          <a:xfrm>
            <a:off x="791578" y="1019621"/>
            <a:ext cx="7560841" cy="3561507"/>
          </a:xfrm>
        </p:spPr>
        <p:txBody>
          <a:bodyPr/>
          <a:lstStyle/>
          <a:p>
            <a:pPr>
              <a:lnSpc>
                <a:spcPct val="150000"/>
              </a:lnSpc>
            </a:pPr>
            <a:r>
              <a:rPr lang="en-GB" altLang="en-US" sz="2000" dirty="0"/>
              <a:t>Because they all bring something unique and valuable to our classroom! They have the potential to achieve their best.</a:t>
            </a:r>
          </a:p>
          <a:p>
            <a:pPr>
              <a:lnSpc>
                <a:spcPct val="150000"/>
              </a:lnSpc>
            </a:pPr>
            <a:r>
              <a:rPr lang="en-GB" altLang="en-US" sz="2000" dirty="0"/>
              <a:t>In our classes we have a helpful worry monster who can always be depended upon for any issue – no matter how big or small!</a:t>
            </a:r>
          </a:p>
          <a:p>
            <a:pPr>
              <a:lnSpc>
                <a:spcPct val="150000"/>
              </a:lnSpc>
            </a:pPr>
            <a:r>
              <a:rPr lang="en-GB" altLang="en-US" sz="2000" dirty="0"/>
              <a:t>Postcards home and our SOAR levels remain – always limitless in our working.</a:t>
            </a:r>
          </a:p>
          <a:p>
            <a:pPr>
              <a:lnSpc>
                <a:spcPct val="150000"/>
              </a:lnSpc>
            </a:pPr>
            <a:endParaRPr lang="en-GB" altLang="en-US" sz="2000" dirty="0"/>
          </a:p>
        </p:txBody>
      </p:sp>
      <p:sp>
        <p:nvSpPr>
          <p:cNvPr id="3" name="TextBox 2">
            <a:extLst>
              <a:ext uri="{FF2B5EF4-FFF2-40B4-BE49-F238E27FC236}">
                <a16:creationId xmlns:a16="http://schemas.microsoft.com/office/drawing/2014/main" id="{AB7A571C-C812-06A5-A96B-B281754C192C}"/>
              </a:ext>
            </a:extLst>
          </p:cNvPr>
          <p:cNvSpPr txBox="1"/>
          <p:nvPr/>
        </p:nvSpPr>
        <p:spPr>
          <a:xfrm>
            <a:off x="1043607" y="4581128"/>
            <a:ext cx="7056784" cy="1477328"/>
          </a:xfrm>
          <a:prstGeom prst="rect">
            <a:avLst/>
          </a:prstGeom>
          <a:solidFill>
            <a:schemeClr val="accent6">
              <a:lumMod val="20000"/>
              <a:lumOff val="80000"/>
            </a:schemeClr>
          </a:solidFill>
        </p:spPr>
        <p:txBody>
          <a:bodyPr wrap="square" rtlCol="0">
            <a:spAutoFit/>
          </a:bodyPr>
          <a:lstStyle/>
          <a:p>
            <a:pPr marL="285750" indent="-285750">
              <a:buFont typeface="Wingdings" panose="05000000000000000000" pitchFamily="2" charset="2"/>
              <a:buChar char="ü"/>
            </a:pPr>
            <a:r>
              <a:rPr lang="en-GB" b="1" dirty="0"/>
              <a:t>We need your help – Encourage your child to do the homework and read as much as possible, including aloud!</a:t>
            </a:r>
          </a:p>
          <a:p>
            <a:endParaRPr lang="en-GB" b="1" dirty="0"/>
          </a:p>
          <a:p>
            <a:pPr marL="285750" indent="-285750">
              <a:buFont typeface="Wingdings" panose="05000000000000000000" pitchFamily="2" charset="2"/>
              <a:buChar char="ü"/>
            </a:pPr>
            <a:r>
              <a:rPr lang="en-GB" b="1" dirty="0"/>
              <a:t>Ensure they are at school on time, collected promptly and have the correct kit with them on the right day.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4"/>
          <p:cNvSpPr txBox="1">
            <a:spLocks noGrp="1"/>
          </p:cNvSpPr>
          <p:nvPr>
            <p:ph type="title"/>
          </p:nvPr>
        </p:nvSpPr>
        <p:spPr>
          <a:xfrm>
            <a:off x="457200" y="277812"/>
            <a:ext cx="8229600" cy="8477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3600"/>
              <a:buFont typeface="Garamond"/>
              <a:buNone/>
            </a:pPr>
            <a:r>
              <a:rPr lang="en-GB" b="1" i="0" u="none">
                <a:solidFill>
                  <a:srgbClr val="7030A0"/>
                </a:solidFill>
              </a:rPr>
              <a:t>Our first field of study is</a:t>
            </a:r>
            <a:r>
              <a:rPr lang="en-GB" b="1">
                <a:solidFill>
                  <a:srgbClr val="7030A0"/>
                </a:solidFill>
              </a:rPr>
              <a:t> Unlimited</a:t>
            </a:r>
            <a:r>
              <a:rPr lang="en-GB" b="1" i="0" u="none">
                <a:solidFill>
                  <a:srgbClr val="7030A0"/>
                </a:solidFill>
              </a:rPr>
              <a:t>!</a:t>
            </a:r>
            <a:endParaRPr>
              <a:solidFill>
                <a:srgbClr val="7030A0"/>
              </a:solidFill>
            </a:endParaRPr>
          </a:p>
        </p:txBody>
      </p:sp>
      <p:sp>
        <p:nvSpPr>
          <p:cNvPr id="88" name="Google Shape;88;p4"/>
          <p:cNvSpPr txBox="1">
            <a:spLocks noGrp="1"/>
          </p:cNvSpPr>
          <p:nvPr>
            <p:ph type="body" idx="1"/>
          </p:nvPr>
        </p:nvSpPr>
        <p:spPr>
          <a:xfrm>
            <a:off x="457200" y="1556792"/>
            <a:ext cx="8229600" cy="4530725"/>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1300"/>
              <a:buFont typeface="Noto Sans Symbols"/>
              <a:buChar char="■"/>
            </a:pPr>
            <a:r>
              <a:rPr lang="en-GB" sz="2000" b="0" i="0" u="none" dirty="0">
                <a:solidFill>
                  <a:schemeClr val="dk1"/>
                </a:solidFill>
                <a:latin typeface="Arial"/>
                <a:ea typeface="Arial"/>
                <a:cs typeface="Arial"/>
                <a:sym typeface="Arial"/>
              </a:rPr>
              <a:t>This </a:t>
            </a:r>
            <a:r>
              <a:rPr lang="en-GB" sz="2000" b="0" i="0" u="none" dirty="0" err="1">
                <a:solidFill>
                  <a:schemeClr val="dk1"/>
                </a:solidFill>
                <a:latin typeface="Arial"/>
                <a:ea typeface="Arial"/>
                <a:cs typeface="Arial"/>
                <a:sym typeface="Arial"/>
              </a:rPr>
              <a:t>FoS</a:t>
            </a:r>
            <a:r>
              <a:rPr lang="en-GB" sz="2000" b="0" i="0" u="none" dirty="0">
                <a:solidFill>
                  <a:schemeClr val="dk1"/>
                </a:solidFill>
                <a:latin typeface="Arial"/>
                <a:ea typeface="Arial"/>
                <a:cs typeface="Arial"/>
                <a:sym typeface="Arial"/>
              </a:rPr>
              <a:t> </a:t>
            </a:r>
            <a:r>
              <a:rPr lang="en-GB" sz="2000" dirty="0">
                <a:solidFill>
                  <a:schemeClr val="dk1"/>
                </a:solidFill>
              </a:rPr>
              <a:t>will teach the children about significant individuals in history, including Ludwig Guttmann, Rosa Parks and Neil Armstrong.</a:t>
            </a:r>
            <a:endParaRPr dirty="0">
              <a:solidFill>
                <a:schemeClr val="dk1"/>
              </a:solidFill>
            </a:endParaRPr>
          </a:p>
          <a:p>
            <a:pPr marL="342900" marR="0" lvl="0" indent="-342900" algn="l" rtl="0">
              <a:lnSpc>
                <a:spcPct val="100000"/>
              </a:lnSpc>
              <a:spcBef>
                <a:spcPts val="400"/>
              </a:spcBef>
              <a:spcAft>
                <a:spcPts val="0"/>
              </a:spcAft>
              <a:buClr>
                <a:schemeClr val="dk1"/>
              </a:buClr>
              <a:buSzPts val="1300"/>
              <a:buFont typeface="Noto Sans Symbols"/>
              <a:buChar char="■"/>
            </a:pPr>
            <a:r>
              <a:rPr lang="en-GB" sz="2000" dirty="0">
                <a:solidFill>
                  <a:schemeClr val="dk1"/>
                </a:solidFill>
              </a:rPr>
              <a:t>We will explore key figures and historical events to discuss the impact of individuals on the world using historical enquiry to evaluate evidence. </a:t>
            </a:r>
            <a:endParaRPr dirty="0">
              <a:solidFill>
                <a:schemeClr val="dk1"/>
              </a:solidFill>
            </a:endParaRPr>
          </a:p>
          <a:p>
            <a:pPr marL="342900" marR="0" lvl="0" indent="-342900" algn="l" rtl="0">
              <a:lnSpc>
                <a:spcPct val="100000"/>
              </a:lnSpc>
              <a:spcBef>
                <a:spcPts val="400"/>
              </a:spcBef>
              <a:spcAft>
                <a:spcPts val="0"/>
              </a:spcAft>
              <a:buClr>
                <a:schemeClr val="dk1"/>
              </a:buClr>
              <a:buSzPts val="1300"/>
              <a:buFont typeface="Noto Sans Symbols"/>
              <a:buChar char="■"/>
            </a:pPr>
            <a:r>
              <a:rPr lang="en-GB" sz="2000" b="0" i="0" u="none" dirty="0">
                <a:solidFill>
                  <a:schemeClr val="dk1"/>
                </a:solidFill>
                <a:latin typeface="Arial"/>
                <a:ea typeface="Arial"/>
                <a:cs typeface="Arial"/>
                <a:sym typeface="Arial"/>
              </a:rPr>
              <a:t>We will have a trip to </a:t>
            </a:r>
            <a:r>
              <a:rPr lang="en-GB" sz="2000" dirty="0">
                <a:solidFill>
                  <a:schemeClr val="dk1"/>
                </a:solidFill>
              </a:rPr>
              <a:t>Stoke Mandeville stadium and the National Paralympic Heritage Trust. This links to our </a:t>
            </a:r>
            <a:r>
              <a:rPr lang="en-GB" sz="2000" dirty="0" err="1">
                <a:solidFill>
                  <a:schemeClr val="dk1"/>
                </a:solidFill>
              </a:rPr>
              <a:t>FoS</a:t>
            </a:r>
            <a:r>
              <a:rPr lang="en-GB" sz="2000" dirty="0">
                <a:solidFill>
                  <a:schemeClr val="dk1"/>
                </a:solidFill>
              </a:rPr>
              <a:t> and local history, as Ludwig Guttmann established the Stoke Mandeville games for people with disabilities.</a:t>
            </a:r>
            <a:endParaRPr dirty="0">
              <a:solidFill>
                <a:schemeClr val="dk1"/>
              </a:solidFill>
            </a:endParaRPr>
          </a:p>
          <a:p>
            <a:pPr marL="342900" marR="0" lvl="0" indent="0" algn="l" rtl="0">
              <a:lnSpc>
                <a:spcPct val="100000"/>
              </a:lnSpc>
              <a:spcBef>
                <a:spcPts val="400"/>
              </a:spcBef>
              <a:spcAft>
                <a:spcPts val="0"/>
              </a:spcAft>
              <a:buSzPts val="1170"/>
              <a:buNone/>
            </a:pPr>
            <a:endParaRPr dirty="0"/>
          </a:p>
          <a:p>
            <a:pPr marL="342900" marR="0" lvl="0" indent="-260350" algn="l" rtl="0">
              <a:lnSpc>
                <a:spcPct val="115000"/>
              </a:lnSpc>
              <a:spcBef>
                <a:spcPts val="400"/>
              </a:spcBef>
              <a:spcAft>
                <a:spcPts val="0"/>
              </a:spcAft>
              <a:buClr>
                <a:schemeClr val="accent1"/>
              </a:buClr>
              <a:buSzPts val="1300"/>
              <a:buFont typeface="Noto Sans Symbols"/>
              <a:buNone/>
            </a:pPr>
            <a:endParaRPr sz="2000" b="0" i="0" u="none" dirty="0">
              <a:solidFill>
                <a:schemeClr val="dk1"/>
              </a:solidFill>
              <a:latin typeface="Arial"/>
              <a:ea typeface="Arial"/>
              <a:cs typeface="Arial"/>
              <a:sym typeface="Arial"/>
            </a:endParaRPr>
          </a:p>
        </p:txBody>
      </p:sp>
      <p:pic>
        <p:nvPicPr>
          <p:cNvPr id="89" name="Google Shape;89;p4"/>
          <p:cNvPicPr preferRelativeResize="0"/>
          <p:nvPr/>
        </p:nvPicPr>
        <p:blipFill rotWithShape="1">
          <a:blip r:embed="rId3">
            <a:alphaModFix/>
          </a:blip>
          <a:srcRect/>
          <a:stretch/>
        </p:blipFill>
        <p:spPr>
          <a:xfrm>
            <a:off x="242549" y="4786475"/>
            <a:ext cx="1286677" cy="1663800"/>
          </a:xfrm>
          <a:prstGeom prst="rect">
            <a:avLst/>
          </a:prstGeom>
          <a:noFill/>
          <a:ln>
            <a:noFill/>
          </a:ln>
        </p:spPr>
      </p:pic>
      <p:pic>
        <p:nvPicPr>
          <p:cNvPr id="90" name="Google Shape;90;p4"/>
          <p:cNvPicPr preferRelativeResize="0"/>
          <p:nvPr/>
        </p:nvPicPr>
        <p:blipFill rotWithShape="1">
          <a:blip r:embed="rId4">
            <a:alphaModFix/>
          </a:blip>
          <a:srcRect/>
          <a:stretch/>
        </p:blipFill>
        <p:spPr>
          <a:xfrm>
            <a:off x="4116525" y="4786475"/>
            <a:ext cx="2218400" cy="1663800"/>
          </a:xfrm>
          <a:prstGeom prst="rect">
            <a:avLst/>
          </a:prstGeom>
          <a:noFill/>
          <a:ln>
            <a:noFill/>
          </a:ln>
        </p:spPr>
      </p:pic>
      <p:pic>
        <p:nvPicPr>
          <p:cNvPr id="91" name="Google Shape;91;p4"/>
          <p:cNvPicPr preferRelativeResize="0"/>
          <p:nvPr/>
        </p:nvPicPr>
        <p:blipFill rotWithShape="1">
          <a:blip r:embed="rId5">
            <a:alphaModFix/>
          </a:blip>
          <a:srcRect/>
          <a:stretch/>
        </p:blipFill>
        <p:spPr>
          <a:xfrm>
            <a:off x="6876256" y="4509120"/>
            <a:ext cx="1512418" cy="1941155"/>
          </a:xfrm>
          <a:prstGeom prst="rect">
            <a:avLst/>
          </a:prstGeom>
          <a:noFill/>
          <a:ln>
            <a:noFill/>
          </a:ln>
        </p:spPr>
      </p:pic>
      <p:pic>
        <p:nvPicPr>
          <p:cNvPr id="92" name="Google Shape;92;p4"/>
          <p:cNvPicPr preferRelativeResize="0"/>
          <p:nvPr/>
        </p:nvPicPr>
        <p:blipFill rotWithShape="1">
          <a:blip r:embed="rId6">
            <a:alphaModFix/>
          </a:blip>
          <a:srcRect/>
          <a:stretch/>
        </p:blipFill>
        <p:spPr>
          <a:xfrm>
            <a:off x="1871850" y="4940551"/>
            <a:ext cx="1902049" cy="135563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5"/>
          <p:cNvSpPr txBox="1">
            <a:spLocks noGrp="1"/>
          </p:cNvSpPr>
          <p:nvPr>
            <p:ph type="title"/>
          </p:nvPr>
        </p:nvSpPr>
        <p:spPr>
          <a:xfrm>
            <a:off x="457200" y="277812"/>
            <a:ext cx="8229600" cy="873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4200" b="1" i="0" u="none">
                <a:solidFill>
                  <a:srgbClr val="7030A0"/>
                </a:solidFill>
              </a:rPr>
              <a:t>Other Fields of Study will be… </a:t>
            </a:r>
            <a:br>
              <a:rPr lang="en-GB" sz="4200" b="1" i="0" u="none">
                <a:solidFill>
                  <a:srgbClr val="7030A0"/>
                </a:solidFill>
              </a:rPr>
            </a:br>
            <a:endParaRPr>
              <a:solidFill>
                <a:srgbClr val="7030A0"/>
              </a:solidFill>
            </a:endParaRPr>
          </a:p>
        </p:txBody>
      </p:sp>
      <p:sp>
        <p:nvSpPr>
          <p:cNvPr id="98" name="Google Shape;98;p5"/>
          <p:cNvSpPr txBox="1">
            <a:spLocks noGrp="1"/>
          </p:cNvSpPr>
          <p:nvPr>
            <p:ph type="body" idx="1"/>
          </p:nvPr>
        </p:nvSpPr>
        <p:spPr>
          <a:xfrm>
            <a:off x="457200" y="1260475"/>
            <a:ext cx="3439800" cy="4530600"/>
          </a:xfrm>
          <a:prstGeom prst="rect">
            <a:avLst/>
          </a:prstGeom>
          <a:noFill/>
          <a:ln>
            <a:noFill/>
          </a:ln>
        </p:spPr>
        <p:txBody>
          <a:bodyPr spcFirstLastPara="1" wrap="square" lIns="91425" tIns="45700" rIns="91425" bIns="45700" anchor="t" anchorCtr="0">
            <a:noAutofit/>
          </a:bodyPr>
          <a:lstStyle/>
          <a:p>
            <a:pPr marL="457200" marR="0" lvl="0" indent="-366395" algn="l" rtl="0">
              <a:lnSpc>
                <a:spcPct val="100000"/>
              </a:lnSpc>
              <a:spcBef>
                <a:spcPts val="0"/>
              </a:spcBef>
              <a:spcAft>
                <a:spcPts val="0"/>
              </a:spcAft>
              <a:buSzPts val="2170"/>
              <a:buChar char="●"/>
            </a:pPr>
            <a:r>
              <a:rPr lang="en-GB" sz="2800"/>
              <a:t>Long live the King!</a:t>
            </a:r>
            <a:endParaRPr sz="2800"/>
          </a:p>
          <a:p>
            <a:pPr marL="457200" marR="0" lvl="0" indent="0" algn="l" rtl="0">
              <a:lnSpc>
                <a:spcPct val="100000"/>
              </a:lnSpc>
              <a:spcBef>
                <a:spcPts val="0"/>
              </a:spcBef>
              <a:spcAft>
                <a:spcPts val="0"/>
              </a:spcAft>
              <a:buSzPts val="1170"/>
              <a:buNone/>
            </a:pPr>
            <a:endParaRPr sz="2800"/>
          </a:p>
          <a:p>
            <a:pPr marL="457200" marR="0" lvl="0" indent="-366395" algn="l" rtl="0">
              <a:lnSpc>
                <a:spcPct val="100000"/>
              </a:lnSpc>
              <a:spcBef>
                <a:spcPts val="0"/>
              </a:spcBef>
              <a:spcAft>
                <a:spcPts val="0"/>
              </a:spcAft>
              <a:buSzPts val="2170"/>
              <a:buChar char="●"/>
            </a:pPr>
            <a:r>
              <a:rPr lang="en-GB" sz="2800"/>
              <a:t>Crabs, coasts and cornettos.</a:t>
            </a:r>
            <a:endParaRPr sz="2800"/>
          </a:p>
          <a:p>
            <a:pPr marL="342900" marR="0" lvl="0" indent="-219075" algn="l" rtl="0">
              <a:lnSpc>
                <a:spcPct val="115000"/>
              </a:lnSpc>
              <a:spcBef>
                <a:spcPts val="600"/>
              </a:spcBef>
              <a:spcAft>
                <a:spcPts val="0"/>
              </a:spcAft>
              <a:buClr>
                <a:schemeClr val="accent1"/>
              </a:buClr>
              <a:buSzPts val="1950"/>
              <a:buFont typeface="Noto Sans Symbols"/>
              <a:buNone/>
            </a:pPr>
            <a:endParaRPr sz="3000" b="0" i="0" u="none">
              <a:solidFill>
                <a:schemeClr val="dk1"/>
              </a:solidFill>
              <a:latin typeface="Arial"/>
              <a:ea typeface="Arial"/>
              <a:cs typeface="Arial"/>
              <a:sym typeface="Arial"/>
            </a:endParaRPr>
          </a:p>
        </p:txBody>
      </p:sp>
      <p:pic>
        <p:nvPicPr>
          <p:cNvPr id="99" name="Google Shape;99;p5"/>
          <p:cNvPicPr preferRelativeResize="0"/>
          <p:nvPr/>
        </p:nvPicPr>
        <p:blipFill rotWithShape="1">
          <a:blip r:embed="rId3">
            <a:alphaModFix/>
          </a:blip>
          <a:srcRect/>
          <a:stretch/>
        </p:blipFill>
        <p:spPr>
          <a:xfrm>
            <a:off x="4582625" y="1089225"/>
            <a:ext cx="4256575" cy="2339775"/>
          </a:xfrm>
          <a:prstGeom prst="rect">
            <a:avLst/>
          </a:prstGeom>
          <a:noFill/>
          <a:ln>
            <a:noFill/>
          </a:ln>
        </p:spPr>
      </p:pic>
      <p:pic>
        <p:nvPicPr>
          <p:cNvPr id="100" name="Google Shape;100;p5"/>
          <p:cNvPicPr preferRelativeResize="0"/>
          <p:nvPr/>
        </p:nvPicPr>
        <p:blipFill rotWithShape="1">
          <a:blip r:embed="rId4">
            <a:alphaModFix/>
          </a:blip>
          <a:srcRect/>
          <a:stretch/>
        </p:blipFill>
        <p:spPr>
          <a:xfrm>
            <a:off x="4582637" y="3716275"/>
            <a:ext cx="4112125" cy="2776125"/>
          </a:xfrm>
          <a:prstGeom prst="rect">
            <a:avLst/>
          </a:prstGeom>
          <a:noFill/>
          <a:ln>
            <a:noFill/>
          </a:ln>
        </p:spPr>
      </p:pic>
      <p:pic>
        <p:nvPicPr>
          <p:cNvPr id="101" name="Google Shape;101;p5"/>
          <p:cNvPicPr preferRelativeResize="0"/>
          <p:nvPr/>
        </p:nvPicPr>
        <p:blipFill rotWithShape="1">
          <a:blip r:embed="rId5">
            <a:alphaModFix/>
          </a:blip>
          <a:srcRect/>
          <a:stretch/>
        </p:blipFill>
        <p:spPr>
          <a:xfrm>
            <a:off x="457200" y="3933731"/>
            <a:ext cx="3728500" cy="25586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6"/>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3900" b="1" i="0" u="none">
                <a:solidFill>
                  <a:srgbClr val="7030A0"/>
                </a:solidFill>
              </a:rPr>
              <a:t>Daily Routines and Expectations</a:t>
            </a:r>
            <a:endParaRPr sz="2500">
              <a:solidFill>
                <a:srgbClr val="7030A0"/>
              </a:solidFill>
            </a:endParaRPr>
          </a:p>
        </p:txBody>
      </p:sp>
      <p:sp>
        <p:nvSpPr>
          <p:cNvPr id="107" name="Google Shape;107;p6"/>
          <p:cNvSpPr txBox="1">
            <a:spLocks noGrp="1"/>
          </p:cNvSpPr>
          <p:nvPr>
            <p:ph type="body" idx="1"/>
          </p:nvPr>
        </p:nvSpPr>
        <p:spPr>
          <a:xfrm>
            <a:off x="143700" y="1163700"/>
            <a:ext cx="8856600" cy="453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820"/>
              <a:buFont typeface="Noto Sans Symbols"/>
              <a:buNone/>
            </a:pPr>
            <a:r>
              <a:rPr lang="en-GB" sz="2800" b="0" i="0" u="none" dirty="0">
                <a:solidFill>
                  <a:srgbClr val="FF0000"/>
                </a:solidFill>
                <a:latin typeface="Arial"/>
                <a:ea typeface="Arial"/>
                <a:cs typeface="Arial"/>
                <a:sym typeface="Arial"/>
              </a:rPr>
              <a:t>PE days </a:t>
            </a:r>
            <a:r>
              <a:rPr lang="en-GB" sz="2800" b="0" i="0" u="none" dirty="0">
                <a:solidFill>
                  <a:schemeClr val="dk1"/>
                </a:solidFill>
                <a:latin typeface="Arial"/>
                <a:ea typeface="Arial"/>
                <a:cs typeface="Arial"/>
                <a:sym typeface="Arial"/>
              </a:rPr>
              <a:t>– The children MUST have their PE kit in school on the first day back.</a:t>
            </a:r>
            <a:endParaRPr dirty="0"/>
          </a:p>
          <a:p>
            <a:pPr marL="0" marR="0" lvl="0" indent="0" algn="l" rtl="0">
              <a:lnSpc>
                <a:spcPct val="100000"/>
              </a:lnSpc>
              <a:spcBef>
                <a:spcPts val="560"/>
              </a:spcBef>
              <a:spcAft>
                <a:spcPts val="0"/>
              </a:spcAft>
              <a:buClr>
                <a:schemeClr val="accent1"/>
              </a:buClr>
              <a:buSzPts val="1820"/>
              <a:buFont typeface="Noto Sans Symbols"/>
              <a:buNone/>
            </a:pPr>
            <a:r>
              <a:rPr lang="en-GB" sz="2800" b="0" i="0" u="none" dirty="0">
                <a:solidFill>
                  <a:srgbClr val="0070C0"/>
                </a:solidFill>
                <a:latin typeface="Arial"/>
                <a:ea typeface="Arial"/>
                <a:cs typeface="Arial"/>
                <a:sym typeface="Arial"/>
              </a:rPr>
              <a:t>Homework</a:t>
            </a:r>
            <a:r>
              <a:rPr lang="en-GB" sz="2800" b="0" i="0" u="none" dirty="0">
                <a:solidFill>
                  <a:schemeClr val="dk1"/>
                </a:solidFill>
                <a:latin typeface="Arial"/>
                <a:ea typeface="Arial"/>
                <a:cs typeface="Arial"/>
                <a:sym typeface="Arial"/>
              </a:rPr>
              <a:t> – Homework will be on Google Classroom, children need to submit their work by the agreed deadline.</a:t>
            </a:r>
            <a:endParaRPr sz="2800" b="0" i="0" u="none" dirty="0">
              <a:solidFill>
                <a:schemeClr val="dk1"/>
              </a:solidFill>
              <a:latin typeface="Arial"/>
              <a:ea typeface="Arial"/>
              <a:cs typeface="Arial"/>
              <a:sym typeface="Arial"/>
            </a:endParaRPr>
          </a:p>
          <a:p>
            <a:pPr marL="0" marR="0" lvl="0" indent="0" algn="l" rtl="0">
              <a:lnSpc>
                <a:spcPct val="100000"/>
              </a:lnSpc>
              <a:spcBef>
                <a:spcPts val="560"/>
              </a:spcBef>
              <a:spcAft>
                <a:spcPts val="0"/>
              </a:spcAft>
              <a:buClr>
                <a:schemeClr val="accent1"/>
              </a:buClr>
              <a:buSzPts val="1820"/>
              <a:buFont typeface="Noto Sans Symbols"/>
              <a:buNone/>
            </a:pPr>
            <a:r>
              <a:rPr lang="en-GB" sz="2800" b="0" i="0" u="none" dirty="0">
                <a:solidFill>
                  <a:srgbClr val="00B050"/>
                </a:solidFill>
                <a:latin typeface="Arial"/>
                <a:ea typeface="Arial"/>
                <a:cs typeface="Arial"/>
                <a:sym typeface="Arial"/>
              </a:rPr>
              <a:t>Daily Learning kit </a:t>
            </a:r>
            <a:r>
              <a:rPr lang="en-GB" sz="2800" b="0" i="0" u="none" dirty="0">
                <a:solidFill>
                  <a:schemeClr val="dk1"/>
                </a:solidFill>
                <a:latin typeface="Arial"/>
                <a:ea typeface="Arial"/>
                <a:cs typeface="Arial"/>
                <a:sym typeface="Arial"/>
              </a:rPr>
              <a:t>– We will provide them a pack/pencil case – it is to be looked after!</a:t>
            </a:r>
            <a:endParaRPr dirty="0"/>
          </a:p>
          <a:p>
            <a:pPr marL="0" marR="0" lvl="0" indent="0" algn="l" rtl="0">
              <a:lnSpc>
                <a:spcPct val="100000"/>
              </a:lnSpc>
              <a:spcBef>
                <a:spcPts val="560"/>
              </a:spcBef>
              <a:spcAft>
                <a:spcPts val="0"/>
              </a:spcAft>
              <a:buClr>
                <a:schemeClr val="accent1"/>
              </a:buClr>
              <a:buSzPts val="1820"/>
              <a:buFont typeface="Noto Sans Symbols"/>
              <a:buNone/>
            </a:pPr>
            <a:r>
              <a:rPr lang="en-GB" sz="2800" b="0" i="0" u="none" dirty="0">
                <a:solidFill>
                  <a:srgbClr val="946A32"/>
                </a:solidFill>
                <a:latin typeface="Arial"/>
                <a:ea typeface="Arial"/>
                <a:cs typeface="Arial"/>
                <a:sym typeface="Arial"/>
              </a:rPr>
              <a:t>Daily Reading at home </a:t>
            </a:r>
            <a:r>
              <a:rPr lang="en-GB" sz="2800" b="0" i="0" u="none" dirty="0">
                <a:solidFill>
                  <a:schemeClr val="dk1"/>
                </a:solidFill>
                <a:latin typeface="Arial"/>
                <a:ea typeface="Arial"/>
                <a:cs typeface="Arial"/>
                <a:sym typeface="Arial"/>
              </a:rPr>
              <a:t>– Reading Records continue – please read with your child. They must be brought in e</a:t>
            </a:r>
            <a:r>
              <a:rPr lang="en-GB" sz="2800" dirty="0">
                <a:solidFill>
                  <a:schemeClr val="dk1"/>
                </a:solidFill>
              </a:rPr>
              <a:t>very day.</a:t>
            </a:r>
            <a:endParaRPr dirty="0"/>
          </a:p>
          <a:p>
            <a:pPr marL="0" marR="0" lvl="0" indent="0" algn="l" rtl="0">
              <a:lnSpc>
                <a:spcPct val="100000"/>
              </a:lnSpc>
              <a:spcBef>
                <a:spcPts val="560"/>
              </a:spcBef>
              <a:spcAft>
                <a:spcPts val="0"/>
              </a:spcAft>
              <a:buClr>
                <a:schemeClr val="accent1"/>
              </a:buClr>
              <a:buSzPts val="1820"/>
              <a:buFont typeface="Noto Sans Symbols"/>
              <a:buNone/>
            </a:pPr>
            <a:endParaRPr dirty="0"/>
          </a:p>
          <a:p>
            <a:pPr marL="0" marR="0" lvl="0" indent="0" algn="l" rtl="0">
              <a:lnSpc>
                <a:spcPct val="100000"/>
              </a:lnSpc>
              <a:spcBef>
                <a:spcPts val="560"/>
              </a:spcBef>
              <a:spcAft>
                <a:spcPts val="0"/>
              </a:spcAft>
              <a:buClr>
                <a:schemeClr val="accent1"/>
              </a:buClr>
              <a:buSzPts val="1820"/>
              <a:buFont typeface="Noto Sans Symbols"/>
              <a:buNone/>
            </a:pPr>
            <a:r>
              <a:rPr lang="en-GB" sz="2800" b="0" i="0" u="none" dirty="0">
                <a:solidFill>
                  <a:srgbClr val="FFC000"/>
                </a:solidFill>
                <a:latin typeface="Arial"/>
                <a:ea typeface="Arial"/>
                <a:cs typeface="Arial"/>
                <a:sym typeface="Arial"/>
              </a:rPr>
              <a:t>Contact us </a:t>
            </a:r>
            <a:r>
              <a:rPr lang="en-GB" sz="2800" b="0" i="0" u="none" dirty="0">
                <a:solidFill>
                  <a:schemeClr val="dk1"/>
                </a:solidFill>
                <a:latin typeface="Arial"/>
                <a:ea typeface="Arial"/>
                <a:cs typeface="Arial"/>
                <a:sym typeface="Arial"/>
              </a:rPr>
              <a:t>at office@thomashickman.bucks.sch.uk</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7"/>
          <p:cNvPicPr preferRelativeResize="0"/>
          <p:nvPr/>
        </p:nvPicPr>
        <p:blipFill rotWithShape="1">
          <a:blip r:embed="rId3">
            <a:alphaModFix/>
          </a:blip>
          <a:srcRect/>
          <a:stretch/>
        </p:blipFill>
        <p:spPr>
          <a:xfrm>
            <a:off x="468312" y="252412"/>
            <a:ext cx="2128837" cy="1881187"/>
          </a:xfrm>
          <a:prstGeom prst="rect">
            <a:avLst/>
          </a:prstGeom>
          <a:noFill/>
          <a:ln>
            <a:noFill/>
          </a:ln>
        </p:spPr>
      </p:pic>
      <p:sp>
        <p:nvSpPr>
          <p:cNvPr id="114" name="Google Shape;114;p7"/>
          <p:cNvSpPr/>
          <p:nvPr/>
        </p:nvSpPr>
        <p:spPr>
          <a:xfrm>
            <a:off x="2798626" y="564012"/>
            <a:ext cx="5723100" cy="1569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B.I.R.D.S.</a:t>
            </a:r>
            <a:endParaRPr sz="1400" b="0" i="0" u="none" strike="noStrike" cap="none">
              <a:solidFill>
                <a:srgbClr val="7030A0"/>
              </a:solidFill>
              <a:latin typeface="Arial"/>
              <a:ea typeface="Arial"/>
              <a:cs typeface="Arial"/>
              <a:sym typeface="Arial"/>
            </a:endParaRPr>
          </a:p>
        </p:txBody>
      </p:sp>
      <p:sp>
        <p:nvSpPr>
          <p:cNvPr id="115" name="Google Shape;115;p7"/>
          <p:cNvSpPr txBox="1"/>
          <p:nvPr/>
        </p:nvSpPr>
        <p:spPr>
          <a:xfrm>
            <a:off x="400950" y="2502900"/>
            <a:ext cx="8342100" cy="3417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3100" b="1" i="1" u="none" strike="noStrike" cap="none">
                <a:solidFill>
                  <a:schemeClr val="dk1"/>
                </a:solidFill>
                <a:latin typeface="Arial"/>
                <a:ea typeface="Arial"/>
                <a:cs typeface="Arial"/>
                <a:sym typeface="Arial"/>
              </a:rPr>
              <a:t>Behaviour system – Still in place. You know it well ☺ </a:t>
            </a:r>
            <a:endParaRPr sz="3100" b="1" i="1"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22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GB" sz="2200" b="0" i="0" u="none" strike="noStrike" cap="none">
                <a:solidFill>
                  <a:schemeClr val="dk1"/>
                </a:solidFill>
                <a:latin typeface="Arial"/>
                <a:ea typeface="Arial"/>
                <a:cs typeface="Arial"/>
                <a:sym typeface="Arial"/>
              </a:rPr>
              <a:t>However, we are always looking to make THS even better and there will be some subtle changes to this next year.  You and your children may not notice them day-to-day, but they will focus on developing further our holistic approach to supporting children and families in a bid to make THS and even happier and healthier place to be so that we can maximise learning and success.</a:t>
            </a:r>
            <a:endParaRPr sz="22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9"/>
          <p:cNvPicPr preferRelativeResize="0">
            <a:picLocks noGrp="1"/>
          </p:cNvPicPr>
          <p:nvPr>
            <p:ph type="body" idx="1"/>
          </p:nvPr>
        </p:nvPicPr>
        <p:blipFill rotWithShape="1">
          <a:blip r:embed="rId3">
            <a:alphaModFix/>
          </a:blip>
          <a:srcRect/>
          <a:stretch/>
        </p:blipFill>
        <p:spPr>
          <a:xfrm>
            <a:off x="395287" y="2695575"/>
            <a:ext cx="8353425" cy="1871662"/>
          </a:xfrm>
          <a:prstGeom prst="rect">
            <a:avLst/>
          </a:prstGeom>
          <a:noFill/>
          <a:ln>
            <a:noFill/>
          </a:ln>
        </p:spPr>
      </p:pic>
      <p:sp>
        <p:nvSpPr>
          <p:cNvPr id="121" name="Google Shape;121;p9"/>
          <p:cNvSpPr txBox="1"/>
          <p:nvPr/>
        </p:nvSpPr>
        <p:spPr>
          <a:xfrm rot="-1020000">
            <a:off x="6364287" y="246062"/>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2" name="Google Shape;122;p9"/>
          <p:cNvSpPr/>
          <p:nvPr/>
        </p:nvSpPr>
        <p:spPr>
          <a:xfrm>
            <a:off x="1" y="343437"/>
            <a:ext cx="57231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BRAVE</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127" name="Google Shape;127;p10"/>
          <p:cNvPicPr preferRelativeResize="0"/>
          <p:nvPr/>
        </p:nvPicPr>
        <p:blipFill rotWithShape="1">
          <a:blip r:embed="rId3">
            <a:alphaModFix/>
          </a:blip>
          <a:srcRect/>
          <a:stretch/>
        </p:blipFill>
        <p:spPr>
          <a:xfrm>
            <a:off x="404812" y="2492375"/>
            <a:ext cx="8424862" cy="1944687"/>
          </a:xfrm>
          <a:prstGeom prst="rect">
            <a:avLst/>
          </a:prstGeom>
          <a:noFill/>
          <a:ln>
            <a:noFill/>
          </a:ln>
        </p:spPr>
      </p:pic>
      <p:sp>
        <p:nvSpPr>
          <p:cNvPr id="128" name="Google Shape;128;p10"/>
          <p:cNvSpPr txBox="1"/>
          <p:nvPr/>
        </p:nvSpPr>
        <p:spPr>
          <a:xfrm rot="-1020000">
            <a:off x="6511925" y="230187"/>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p10"/>
          <p:cNvSpPr/>
          <p:nvPr/>
        </p:nvSpPr>
        <p:spPr>
          <a:xfrm>
            <a:off x="220576" y="323387"/>
            <a:ext cx="57231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INSPIRE</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p11"/>
          <p:cNvPicPr preferRelativeResize="0"/>
          <p:nvPr/>
        </p:nvPicPr>
        <p:blipFill rotWithShape="1">
          <a:blip r:embed="rId3">
            <a:alphaModFix/>
          </a:blip>
          <a:srcRect/>
          <a:stretch/>
        </p:blipFill>
        <p:spPr>
          <a:xfrm>
            <a:off x="271462" y="2565400"/>
            <a:ext cx="8431212" cy="2668587"/>
          </a:xfrm>
          <a:prstGeom prst="rect">
            <a:avLst/>
          </a:prstGeom>
          <a:noFill/>
          <a:ln>
            <a:noFill/>
          </a:ln>
        </p:spPr>
      </p:pic>
      <p:sp>
        <p:nvSpPr>
          <p:cNvPr id="135" name="Google Shape;135;p11"/>
          <p:cNvSpPr txBox="1"/>
          <p:nvPr/>
        </p:nvSpPr>
        <p:spPr>
          <a:xfrm rot="-1020000">
            <a:off x="6364287" y="246062"/>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6" name="Google Shape;136;p11"/>
          <p:cNvSpPr/>
          <p:nvPr/>
        </p:nvSpPr>
        <p:spPr>
          <a:xfrm>
            <a:off x="441175" y="243150"/>
            <a:ext cx="84312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RESPECTFUL</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141" name="Google Shape;141;p12"/>
          <p:cNvPicPr preferRelativeResize="0">
            <a:picLocks noGrp="1"/>
          </p:cNvPicPr>
          <p:nvPr>
            <p:ph type="body" idx="1"/>
          </p:nvPr>
        </p:nvPicPr>
        <p:blipFill rotWithShape="1">
          <a:blip r:embed="rId3">
            <a:alphaModFix/>
          </a:blip>
          <a:srcRect/>
          <a:stretch/>
        </p:blipFill>
        <p:spPr>
          <a:xfrm>
            <a:off x="539763" y="2727487"/>
            <a:ext cx="8353500" cy="1368300"/>
          </a:xfrm>
          <a:prstGeom prst="rect">
            <a:avLst/>
          </a:prstGeom>
          <a:noFill/>
          <a:ln>
            <a:noFill/>
          </a:ln>
        </p:spPr>
      </p:pic>
      <p:sp>
        <p:nvSpPr>
          <p:cNvPr id="142" name="Google Shape;142;p12"/>
          <p:cNvSpPr txBox="1"/>
          <p:nvPr/>
        </p:nvSpPr>
        <p:spPr>
          <a:xfrm rot="-1020000">
            <a:off x="6364287" y="246062"/>
            <a:ext cx="1997075" cy="223837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43" name="Google Shape;143;p12"/>
          <p:cNvSpPr/>
          <p:nvPr/>
        </p:nvSpPr>
        <p:spPr>
          <a:xfrm>
            <a:off x="269863" y="263200"/>
            <a:ext cx="88932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DETERMINED</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13"/>
          <p:cNvPicPr preferRelativeResize="0"/>
          <p:nvPr/>
        </p:nvPicPr>
        <p:blipFill rotWithShape="1">
          <a:blip r:embed="rId3">
            <a:alphaModFix/>
          </a:blip>
          <a:srcRect/>
          <a:stretch/>
        </p:blipFill>
        <p:spPr>
          <a:xfrm>
            <a:off x="468312" y="2208212"/>
            <a:ext cx="8207375" cy="2447925"/>
          </a:xfrm>
          <a:prstGeom prst="rect">
            <a:avLst/>
          </a:prstGeom>
          <a:noFill/>
          <a:ln>
            <a:noFill/>
          </a:ln>
        </p:spPr>
      </p:pic>
      <p:sp>
        <p:nvSpPr>
          <p:cNvPr id="149" name="Google Shape;149;p13"/>
          <p:cNvSpPr/>
          <p:nvPr/>
        </p:nvSpPr>
        <p:spPr>
          <a:xfrm>
            <a:off x="468300" y="203050"/>
            <a:ext cx="7446300" cy="1569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D8A65D"/>
              </a:buClr>
              <a:buSzPts val="9600"/>
              <a:buFont typeface="Arial"/>
              <a:buNone/>
            </a:pPr>
            <a:r>
              <a:rPr lang="en-GB" sz="9600" b="1" i="0" u="none" strike="noStrike" cap="none">
                <a:solidFill>
                  <a:srgbClr val="7030A0"/>
                </a:solidFill>
                <a:latin typeface="Arial"/>
                <a:ea typeface="Arial"/>
                <a:cs typeface="Arial"/>
                <a:sym typeface="Arial"/>
              </a:rPr>
              <a:t>SCHOLARS</a:t>
            </a:r>
            <a:endParaRPr sz="1400" b="0" i="0" u="none" strike="noStrike" cap="none">
              <a:solidFill>
                <a:srgbClr val="7030A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14"/>
          <p:cNvPicPr preferRelativeResize="0"/>
          <p:nvPr/>
        </p:nvPicPr>
        <p:blipFill rotWithShape="1">
          <a:blip r:embed="rId3">
            <a:alphaModFix/>
          </a:blip>
          <a:srcRect/>
          <a:stretch/>
        </p:blipFill>
        <p:spPr>
          <a:xfrm>
            <a:off x="6960925" y="416837"/>
            <a:ext cx="1574800" cy="1390650"/>
          </a:xfrm>
          <a:prstGeom prst="rect">
            <a:avLst/>
          </a:prstGeom>
          <a:noFill/>
          <a:ln>
            <a:noFill/>
          </a:ln>
        </p:spPr>
      </p:pic>
      <p:sp>
        <p:nvSpPr>
          <p:cNvPr id="155" name="Google Shape;155;p14"/>
          <p:cNvSpPr txBox="1"/>
          <p:nvPr/>
        </p:nvSpPr>
        <p:spPr>
          <a:xfrm>
            <a:off x="2671800" y="242688"/>
            <a:ext cx="4105200" cy="1200600"/>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7200"/>
              <a:buFont typeface="Calibri"/>
              <a:buNone/>
            </a:pPr>
            <a:r>
              <a:rPr lang="en-GB" sz="7200" b="1" i="0" u="none" strike="noStrike" cap="none">
                <a:solidFill>
                  <a:srgbClr val="000000"/>
                </a:solidFill>
                <a:latin typeface="Calibri"/>
                <a:ea typeface="Calibri"/>
                <a:cs typeface="Calibri"/>
                <a:sym typeface="Calibri"/>
              </a:rPr>
              <a:t>B.I.R.D.S</a:t>
            </a:r>
            <a:endParaRPr sz="1400" b="0" i="0" u="none" strike="noStrike" cap="none">
              <a:solidFill>
                <a:srgbClr val="000000"/>
              </a:solidFill>
              <a:latin typeface="Arial"/>
              <a:ea typeface="Arial"/>
              <a:cs typeface="Arial"/>
              <a:sym typeface="Arial"/>
            </a:endParaRPr>
          </a:p>
        </p:txBody>
      </p:sp>
      <p:sp>
        <p:nvSpPr>
          <p:cNvPr id="156" name="Google Shape;156;p14"/>
          <p:cNvSpPr txBox="1"/>
          <p:nvPr/>
        </p:nvSpPr>
        <p:spPr>
          <a:xfrm>
            <a:off x="1019175" y="609600"/>
            <a:ext cx="1734600" cy="466800"/>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200"/>
              <a:buFont typeface="Comic Sans MS"/>
              <a:buNone/>
            </a:pPr>
            <a:r>
              <a:rPr lang="en-GB" sz="2200" b="0" i="0" u="none" strike="noStrike" cap="none">
                <a:solidFill>
                  <a:srgbClr val="000000"/>
                </a:solidFill>
                <a:latin typeface="Comic Sans MS"/>
                <a:ea typeface="Comic Sans MS"/>
                <a:cs typeface="Comic Sans MS"/>
                <a:sym typeface="Comic Sans MS"/>
              </a:rPr>
              <a:t>We are </a:t>
            </a:r>
            <a:r>
              <a:rPr lang="en-GB" sz="2200" b="0" i="0" u="sng" strike="noStrike" cap="none">
                <a:solidFill>
                  <a:srgbClr val="000000"/>
                </a:solidFill>
                <a:latin typeface="Comic Sans MS"/>
                <a:ea typeface="Comic Sans MS"/>
                <a:cs typeface="Comic Sans MS"/>
                <a:sym typeface="Comic Sans MS"/>
              </a:rPr>
              <a:t>all</a:t>
            </a:r>
            <a:r>
              <a:rPr lang="en-GB" sz="2200" b="0" i="0" u="none" strike="noStrike" cap="none">
                <a:solidFill>
                  <a:srgbClr val="000000"/>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
        <p:nvSpPr>
          <p:cNvPr id="157" name="Google Shape;157;p14"/>
          <p:cNvSpPr txBox="1"/>
          <p:nvPr/>
        </p:nvSpPr>
        <p:spPr>
          <a:xfrm>
            <a:off x="152400" y="1524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58" name="Google Shape;158;p14"/>
          <p:cNvSpPr txBox="1"/>
          <p:nvPr/>
        </p:nvSpPr>
        <p:spPr>
          <a:xfrm>
            <a:off x="152400" y="6096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59" name="Google Shape;159;p14"/>
          <p:cNvSpPr txBox="1"/>
          <p:nvPr/>
        </p:nvSpPr>
        <p:spPr>
          <a:xfrm>
            <a:off x="508050" y="2254775"/>
            <a:ext cx="8127900" cy="3509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alibri"/>
                <a:ea typeface="Calibri"/>
                <a:cs typeface="Calibri"/>
                <a:sym typeface="Calibri"/>
              </a:rPr>
              <a:t>Sometimes we may need to restore our behaviour and reflect on some of the choices we made. </a:t>
            </a:r>
            <a:endParaRPr sz="24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Off task behaviour Inappropriate talking/disrupting others who are trying to learn </a:t>
            </a: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Attention seeking behaviour such as swinging on chair, calling out, impolite words or actions. </a:t>
            </a: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Repetitive noise making, tapping etc. </a:t>
            </a:r>
            <a:endParaRPr sz="2400" b="0" i="0" u="none" strike="noStrike" cap="none">
              <a:solidFill>
                <a:srgbClr val="000000"/>
              </a:solidFill>
              <a:latin typeface="Calibri"/>
              <a:ea typeface="Calibri"/>
              <a:cs typeface="Calibri"/>
              <a:sym typeface="Calibri"/>
            </a:endParaRPr>
          </a:p>
          <a:p>
            <a:pPr marL="457200" marR="0" lvl="0" indent="-381000" algn="l" rtl="0">
              <a:lnSpc>
                <a:spcPct val="100000"/>
              </a:lnSpc>
              <a:spcBef>
                <a:spcPts val="0"/>
              </a:spcBef>
              <a:spcAft>
                <a:spcPts val="0"/>
              </a:spcAft>
              <a:buClr>
                <a:srgbClr val="000000"/>
              </a:buClr>
              <a:buSzPts val="2400"/>
              <a:buFont typeface="Calibri"/>
              <a:buChar char="➔"/>
            </a:pPr>
            <a:r>
              <a:rPr lang="en-GB" sz="2400" b="0" i="0" u="none" strike="noStrike" cap="none">
                <a:solidFill>
                  <a:srgbClr val="000000"/>
                </a:solidFill>
                <a:latin typeface="Calibri"/>
                <a:ea typeface="Calibri"/>
                <a:cs typeface="Calibri"/>
                <a:sym typeface="Calibri"/>
              </a:rPr>
              <a:t>Preventing others from concentrating </a:t>
            </a:r>
            <a:endParaRPr sz="2400" b="0" i="0" u="none" strike="noStrike" cap="none">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g2e81188ad09_0_24"/>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65" name="Google Shape;165;g2e81188ad09_0_24"/>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6" name="Google Shape;166;g2e81188ad09_0_24"/>
          <p:cNvSpPr txBox="1"/>
          <p:nvPr/>
        </p:nvSpPr>
        <p:spPr>
          <a:xfrm>
            <a:off x="152400" y="152400"/>
            <a:ext cx="9144000" cy="3693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7" name="Google Shape;167;g2e81188ad09_0_24"/>
          <p:cNvSpPr txBox="1"/>
          <p:nvPr/>
        </p:nvSpPr>
        <p:spPr>
          <a:xfrm>
            <a:off x="613575" y="521700"/>
            <a:ext cx="6920700" cy="42756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R1</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Change behaviour choices now.</a:t>
            </a:r>
            <a:endParaRPr sz="2800" b="1" i="0"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1" i="0" u="none" strike="noStrike" cap="none">
              <a:solidFill>
                <a:schemeClr val="dk1"/>
              </a:solidFill>
              <a:latin typeface="Calibri"/>
              <a:ea typeface="Calibri"/>
              <a:cs typeface="Calibri"/>
              <a:sym typeface="Calibri"/>
            </a:endParaRPr>
          </a:p>
          <a:p>
            <a:pPr marL="342900" marR="0" lvl="0" indent="-342900" algn="l" rtl="0">
              <a:lnSpc>
                <a:spcPct val="115000"/>
              </a:lnSpc>
              <a:spcBef>
                <a:spcPts val="518"/>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Do you need support to restore your behaviour in line with expectations?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g2e81188ad09_0_36"/>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73" name="Google Shape;173;g2e81188ad09_0_36"/>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74" name="Google Shape;174;g2e81188ad09_0_36"/>
          <p:cNvSpPr txBox="1"/>
          <p:nvPr/>
        </p:nvSpPr>
        <p:spPr>
          <a:xfrm>
            <a:off x="152400" y="152400"/>
            <a:ext cx="9144000" cy="3693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75" name="Google Shape;175;g2e81188ad09_0_36"/>
          <p:cNvSpPr txBox="1"/>
          <p:nvPr/>
        </p:nvSpPr>
        <p:spPr>
          <a:xfrm>
            <a:off x="613575" y="521700"/>
            <a:ext cx="6920700" cy="44091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R2</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BIRDS can’t learn – Time out. </a:t>
            </a:r>
            <a:endParaRPr sz="2800" b="1" i="0"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1"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Work at reflection station. Complete work at playtime.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180" name="Google Shape;180;g2e81188ad09_0_43"/>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81" name="Google Shape;181;g2e81188ad09_0_43"/>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2" name="Google Shape;182;g2e81188ad09_0_43"/>
          <p:cNvSpPr txBox="1"/>
          <p:nvPr/>
        </p:nvSpPr>
        <p:spPr>
          <a:xfrm>
            <a:off x="357900" y="281700"/>
            <a:ext cx="6920700" cy="55698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R3</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BIRDS can’t learn/aren’t safe – Move out.</a:t>
            </a:r>
            <a:endParaRPr sz="2800" b="1" i="0" u="none" strike="noStrike" cap="none">
              <a:solidFill>
                <a:schemeClr val="dk1"/>
              </a:solidFill>
              <a:latin typeface="Calibri"/>
              <a:ea typeface="Calibri"/>
              <a:cs typeface="Calibri"/>
              <a:sym typeface="Calibri"/>
            </a:endParaRPr>
          </a:p>
          <a:p>
            <a:pPr marL="342900" marR="0" lvl="0" indent="-309245" algn="l" rtl="0">
              <a:lnSpc>
                <a:spcPct val="115000"/>
              </a:lnSpc>
              <a:spcBef>
                <a:spcPts val="1560"/>
              </a:spcBef>
              <a:spcAft>
                <a:spcPts val="0"/>
              </a:spcAft>
              <a:buClr>
                <a:schemeClr val="accent1"/>
              </a:buClr>
              <a:buSzPts val="1420"/>
              <a:buFont typeface="Noto Sans Symbols"/>
              <a:buChar char="■"/>
            </a:pPr>
            <a:r>
              <a:rPr lang="en-GB" sz="2400" b="0" i="0" u="none" strike="noStrike" cap="none">
                <a:solidFill>
                  <a:schemeClr val="dk1"/>
                </a:solidFill>
                <a:latin typeface="Calibri"/>
                <a:ea typeface="Calibri"/>
                <a:cs typeface="Calibri"/>
                <a:sym typeface="Calibri"/>
              </a:rPr>
              <a:t>Move to another classroom with a 15 minute timer. A phone call will be made home to parent/carers to explain that learning is being affected.</a:t>
            </a:r>
            <a:endParaRPr sz="2600" b="0" i="0" u="none" strike="noStrike" cap="none">
              <a:solidFill>
                <a:schemeClr val="dk1"/>
              </a:solidFill>
              <a:latin typeface="Arial"/>
              <a:ea typeface="Arial"/>
              <a:cs typeface="Arial"/>
              <a:sym typeface="Arial"/>
            </a:endParaRPr>
          </a:p>
          <a:p>
            <a:pPr marL="342900" marR="0" lvl="0" indent="-309245" algn="l" rtl="0">
              <a:lnSpc>
                <a:spcPct val="100000"/>
              </a:lnSpc>
              <a:spcBef>
                <a:spcPts val="1560"/>
              </a:spcBef>
              <a:spcAft>
                <a:spcPts val="0"/>
              </a:spcAft>
              <a:buClr>
                <a:schemeClr val="accent1"/>
              </a:buClr>
              <a:buSzPts val="1420"/>
              <a:buFont typeface="Noto Sans Symbols"/>
              <a:buChar char="■"/>
            </a:pPr>
            <a:r>
              <a:rPr lang="en-GB" sz="2400" b="0" i="0" u="none" strike="noStrike" cap="none">
                <a:solidFill>
                  <a:schemeClr val="dk1"/>
                </a:solidFill>
                <a:latin typeface="Calibri"/>
                <a:ea typeface="Calibri"/>
                <a:cs typeface="Calibri"/>
                <a:sym typeface="Calibri"/>
              </a:rPr>
              <a:t>Complete work at playtime and part of lunchtime Only re-enter the classroom after completing restoring 	your behaviour.</a:t>
            </a:r>
            <a:endParaRPr sz="2400" b="0" i="0" u="none" strike="noStrike" cap="none">
              <a:solidFill>
                <a:schemeClr val="dk1"/>
              </a:solidFill>
              <a:latin typeface="Calibri"/>
              <a:ea typeface="Calibri"/>
              <a:cs typeface="Calibri"/>
              <a:sym typeface="Calibri"/>
            </a:endParaRPr>
          </a:p>
        </p:txBody>
      </p:sp>
      <p:sp>
        <p:nvSpPr>
          <p:cNvPr id="183" name="Google Shape;183;g2e81188ad09_0_43"/>
          <p:cNvSpPr txBox="1"/>
          <p:nvPr/>
        </p:nvSpPr>
        <p:spPr>
          <a:xfrm>
            <a:off x="4210125" y="5699100"/>
            <a:ext cx="4845000" cy="1006500"/>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Preventing the teacher from teaching </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Preventing BIRDS from ‘growing their brains’.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g2e81188ad09_0_102"/>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89" name="Google Shape;189;g2e81188ad09_0_102"/>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0" name="Google Shape;190;g2e81188ad09_0_102"/>
          <p:cNvSpPr txBox="1"/>
          <p:nvPr/>
        </p:nvSpPr>
        <p:spPr>
          <a:xfrm>
            <a:off x="357900" y="281700"/>
            <a:ext cx="6920700" cy="51048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R4</a:t>
            </a:r>
            <a:r>
              <a:rPr lang="en-GB" sz="4700" b="0" i="0" u="none" strike="noStrike" cap="none">
                <a:solidFill>
                  <a:srgbClr val="9900FF"/>
                </a:solidFill>
                <a:latin typeface="Calibri"/>
                <a:ea typeface="Calibri"/>
                <a:cs typeface="Calibri"/>
                <a:sym typeface="Calibri"/>
              </a:rPr>
              <a:t>   </a:t>
            </a:r>
            <a:endParaRPr sz="47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none" strike="noStrike" cap="none">
                <a:solidFill>
                  <a:schemeClr val="dk1"/>
                </a:solidFill>
                <a:latin typeface="Calibri"/>
                <a:ea typeface="Calibri"/>
                <a:cs typeface="Calibri"/>
                <a:sym typeface="Calibri"/>
              </a:rPr>
              <a:t>Urgent changes need to be made. </a:t>
            </a:r>
            <a:endParaRPr sz="2800" b="1"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Working with Assistant Headteacher. Parents/carers will be called into school to meet with AHT and child. </a:t>
            </a:r>
            <a:endParaRPr sz="1200" b="0"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Playtime and lunchtime is isolated with AHT.</a:t>
            </a:r>
            <a:endParaRPr sz="2400" b="0" i="0" u="none" strike="noStrike" cap="none">
              <a:solidFill>
                <a:schemeClr val="dk1"/>
              </a:solidFill>
              <a:latin typeface="Calibri"/>
              <a:ea typeface="Calibri"/>
              <a:cs typeface="Calibri"/>
              <a:sym typeface="Calibri"/>
            </a:endParaRPr>
          </a:p>
        </p:txBody>
      </p:sp>
      <p:sp>
        <p:nvSpPr>
          <p:cNvPr id="191" name="Google Shape;191;g2e81188ad09_0_102"/>
          <p:cNvSpPr txBox="1"/>
          <p:nvPr/>
        </p:nvSpPr>
        <p:spPr>
          <a:xfrm>
            <a:off x="3456825" y="5597400"/>
            <a:ext cx="5598300" cy="1108200"/>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000000"/>
              </a:buClr>
              <a:buSzPts val="2000"/>
              <a:buFont typeface="Noto Sans Symbols"/>
              <a:buChar char="∙"/>
            </a:pPr>
            <a:r>
              <a:rPr lang="en-GB" sz="2000" b="1" i="0" u="none" strike="noStrike" cap="none">
                <a:solidFill>
                  <a:srgbClr val="000000"/>
                </a:solidFill>
                <a:latin typeface="Comic Sans MS"/>
                <a:ea typeface="Comic Sans MS"/>
                <a:cs typeface="Comic Sans MS"/>
                <a:sym typeface="Comic Sans MS"/>
              </a:rPr>
              <a:t>Unkind words in or outside class. Unkind action in or out of class. Behaviour not in-line with BIRDS philosophy</a:t>
            </a:r>
            <a:r>
              <a:rPr lang="en-GB" sz="1100" b="1" i="0" u="none" strike="noStrike" cap="none">
                <a:solidFill>
                  <a:srgbClr val="000000"/>
                </a:solidFill>
                <a:latin typeface="Comic Sans MS"/>
                <a:ea typeface="Comic Sans MS"/>
                <a:cs typeface="Comic Sans MS"/>
                <a:sym typeface="Comic Sans MS"/>
              </a:rPr>
              <a: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g2e81188ad09_0_110"/>
          <p:cNvPicPr preferRelativeResize="0"/>
          <p:nvPr/>
        </p:nvPicPr>
        <p:blipFill rotWithShape="1">
          <a:blip r:embed="rId3">
            <a:alphaModFix/>
          </a:blip>
          <a:srcRect/>
          <a:stretch/>
        </p:blipFill>
        <p:spPr>
          <a:xfrm>
            <a:off x="6920825" y="609612"/>
            <a:ext cx="1574800" cy="1390650"/>
          </a:xfrm>
          <a:prstGeom prst="rect">
            <a:avLst/>
          </a:prstGeom>
          <a:noFill/>
          <a:ln>
            <a:noFill/>
          </a:ln>
        </p:spPr>
      </p:pic>
      <p:sp>
        <p:nvSpPr>
          <p:cNvPr id="197" name="Google Shape;197;g2e81188ad09_0_110"/>
          <p:cNvSpPr txBox="1"/>
          <p:nvPr/>
        </p:nvSpPr>
        <p:spPr>
          <a:xfrm>
            <a:off x="7058025" y="609600"/>
            <a:ext cx="1997100" cy="2238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8" name="Google Shape;198;g2e81188ad09_0_110"/>
          <p:cNvSpPr txBox="1"/>
          <p:nvPr/>
        </p:nvSpPr>
        <p:spPr>
          <a:xfrm>
            <a:off x="357900" y="281700"/>
            <a:ext cx="6920700" cy="4313700"/>
          </a:xfrm>
          <a:prstGeom prst="rect">
            <a:avLst/>
          </a:prstGeom>
          <a:noFill/>
          <a:ln>
            <a:noFill/>
          </a:ln>
        </p:spPr>
        <p:txBody>
          <a:bodyPr spcFirstLastPara="1" wrap="square" lIns="91425" tIns="91425" rIns="91425" bIns="91425" anchor="t" anchorCtr="0">
            <a:spAutoFit/>
          </a:bodyPr>
          <a:lstStyle/>
          <a:p>
            <a:pPr marL="109728" marR="0" lvl="0" indent="0" algn="l" rtl="0">
              <a:lnSpc>
                <a:spcPct val="115000"/>
              </a:lnSpc>
              <a:spcBef>
                <a:spcPts val="0"/>
              </a:spcBef>
              <a:spcAft>
                <a:spcPts val="0"/>
              </a:spcAft>
              <a:buClr>
                <a:srgbClr val="000000"/>
              </a:buClr>
              <a:buSzPts val="9100"/>
              <a:buFont typeface="Arial"/>
              <a:buNone/>
            </a:pPr>
            <a:r>
              <a:rPr lang="en-GB" sz="9100" b="1" i="0" u="none" strike="noStrike" cap="none">
                <a:solidFill>
                  <a:srgbClr val="9900FF"/>
                </a:solidFill>
                <a:latin typeface="Calibri"/>
                <a:ea typeface="Calibri"/>
                <a:cs typeface="Calibri"/>
                <a:sym typeface="Calibri"/>
              </a:rPr>
              <a:t>R5</a:t>
            </a:r>
            <a:r>
              <a:rPr lang="en-GB" sz="4700" b="0" i="0" u="none" strike="noStrike" cap="none">
                <a:solidFill>
                  <a:srgbClr val="9900FF"/>
                </a:solidFill>
                <a:latin typeface="Calibri"/>
                <a:ea typeface="Calibri"/>
                <a:cs typeface="Calibri"/>
                <a:sym typeface="Calibri"/>
              </a:rPr>
              <a:t>   </a:t>
            </a:r>
            <a:endParaRPr sz="2800" b="0" i="0" u="none" strike="noStrike" cap="none">
              <a:solidFill>
                <a:srgbClr val="9900FF"/>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2800"/>
              <a:buFont typeface="Arial"/>
              <a:buNone/>
            </a:pPr>
            <a:r>
              <a:rPr lang="en-GB" sz="2800" b="1" i="0" u="sng" strike="noStrike" cap="none">
                <a:solidFill>
                  <a:schemeClr val="dk1"/>
                </a:solidFill>
                <a:latin typeface="Calibri"/>
                <a:ea typeface="Calibri"/>
                <a:cs typeface="Calibri"/>
                <a:sym typeface="Calibri"/>
              </a:rPr>
              <a:t>Reported</a:t>
            </a:r>
            <a:r>
              <a:rPr lang="en-GB" sz="2800" b="1" i="0" u="none" strike="noStrike" cap="none">
                <a:solidFill>
                  <a:schemeClr val="dk1"/>
                </a:solidFill>
                <a:latin typeface="Calibri"/>
                <a:ea typeface="Calibri"/>
                <a:cs typeface="Calibri"/>
                <a:sym typeface="Calibri"/>
              </a:rPr>
              <a:t> behaviour </a:t>
            </a:r>
            <a:endParaRPr sz="2800" b="1"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Sent to Deputy/Headteacher.</a:t>
            </a:r>
            <a:endParaRPr sz="1200" b="0" i="0" u="none" strike="noStrike" cap="none">
              <a:solidFill>
                <a:schemeClr val="dk1"/>
              </a:solidFill>
              <a:latin typeface="Calibri"/>
              <a:ea typeface="Calibri"/>
              <a:cs typeface="Calibri"/>
              <a:sym typeface="Calibri"/>
            </a:endParaRPr>
          </a:p>
          <a:p>
            <a:pPr marL="342900" marR="0" lvl="0" indent="-334645" algn="l" rtl="0">
              <a:lnSpc>
                <a:spcPct val="115000"/>
              </a:lnSpc>
              <a:spcBef>
                <a:spcPts val="1560"/>
              </a:spcBef>
              <a:spcAft>
                <a:spcPts val="0"/>
              </a:spcAft>
              <a:buClr>
                <a:schemeClr val="accent1"/>
              </a:buClr>
              <a:buSzPts val="1820"/>
              <a:buFont typeface="Noto Sans Symbols"/>
              <a:buChar char="■"/>
            </a:pPr>
            <a:r>
              <a:rPr lang="en-GB" sz="2800" b="0" i="0" u="none" strike="noStrike" cap="none">
                <a:solidFill>
                  <a:schemeClr val="dk1"/>
                </a:solidFill>
                <a:latin typeface="Calibri"/>
                <a:ea typeface="Calibri"/>
                <a:cs typeface="Calibri"/>
                <a:sym typeface="Calibri"/>
              </a:rPr>
              <a:t>Reported via internal or external exclusion.</a:t>
            </a:r>
            <a:endParaRPr sz="1800" b="0" i="0" u="none" strike="noStrike" cap="none">
              <a:solidFill>
                <a:schemeClr val="dk2"/>
              </a:solidFill>
              <a:latin typeface="Arial"/>
              <a:ea typeface="Arial"/>
              <a:cs typeface="Arial"/>
              <a:sym typeface="Arial"/>
            </a:endParaRPr>
          </a:p>
          <a:p>
            <a:pPr marL="0" marR="0" lvl="0" indent="0" algn="l" rtl="0">
              <a:lnSpc>
                <a:spcPct val="115000"/>
              </a:lnSpc>
              <a:spcBef>
                <a:spcPts val="1560"/>
              </a:spcBef>
              <a:spcAft>
                <a:spcPts val="0"/>
              </a:spcAft>
              <a:buClr>
                <a:srgbClr val="000000"/>
              </a:buClr>
              <a:buSzPts val="2800"/>
              <a:buFont typeface="Arial"/>
              <a:buNone/>
            </a:pPr>
            <a:endParaRPr sz="2800" b="0" i="0" u="none" strike="noStrike" cap="none">
              <a:solidFill>
                <a:schemeClr val="dk1"/>
              </a:solidFill>
              <a:latin typeface="Calibri"/>
              <a:ea typeface="Calibri"/>
              <a:cs typeface="Calibri"/>
              <a:sym typeface="Calibri"/>
            </a:endParaRPr>
          </a:p>
        </p:txBody>
      </p:sp>
      <p:sp>
        <p:nvSpPr>
          <p:cNvPr id="199" name="Google Shape;199;g2e81188ad09_0_110"/>
          <p:cNvSpPr txBox="1"/>
          <p:nvPr/>
        </p:nvSpPr>
        <p:spPr>
          <a:xfrm>
            <a:off x="357900" y="4130587"/>
            <a:ext cx="6492900" cy="1644000"/>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Deliberately working against school expectations: </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fighting </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bullying</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swearing</a:t>
            </a:r>
            <a:endParaRPr sz="1800" b="0" i="0" u="none" strike="noStrike" cap="none">
              <a:solidFill>
                <a:srgbClr val="000000"/>
              </a:solidFill>
              <a:latin typeface="Calibri"/>
              <a:ea typeface="Calibri"/>
              <a:cs typeface="Calibri"/>
              <a:sym typeface="Calibri"/>
            </a:endParaRPr>
          </a:p>
          <a:p>
            <a:pPr marL="342900" marR="0" lvl="0" indent="-342900" algn="l" rtl="0">
              <a:lnSpc>
                <a:spcPct val="115000"/>
              </a:lnSpc>
              <a:spcBef>
                <a:spcPts val="0"/>
              </a:spcBef>
              <a:spcAft>
                <a:spcPts val="0"/>
              </a:spcAft>
              <a:buClr>
                <a:srgbClr val="000000"/>
              </a:buClr>
              <a:buSzPts val="1800"/>
              <a:buFont typeface="Noto Sans Symbols"/>
              <a:buChar char="⮚"/>
            </a:pPr>
            <a:r>
              <a:rPr lang="en-GB" sz="1800" b="1" i="0" u="none" strike="noStrike" cap="none">
                <a:solidFill>
                  <a:srgbClr val="000000"/>
                </a:solidFill>
                <a:latin typeface="Comic Sans MS"/>
                <a:ea typeface="Comic Sans MS"/>
                <a:cs typeface="Comic Sans MS"/>
                <a:sym typeface="Comic Sans MS"/>
              </a:rPr>
              <a:t>damaging school property</a:t>
            </a:r>
            <a:endParaRPr sz="1400" b="0" i="0" u="none" strike="noStrike" cap="none">
              <a:solidFill>
                <a:srgbClr val="000000"/>
              </a:solidFill>
              <a:latin typeface="Arial"/>
              <a:ea typeface="Arial"/>
              <a:cs typeface="Arial"/>
              <a:sym typeface="Arial"/>
            </a:endParaRPr>
          </a:p>
        </p:txBody>
      </p:sp>
      <p:sp>
        <p:nvSpPr>
          <p:cNvPr id="200" name="Google Shape;200;g2e81188ad09_0_110"/>
          <p:cNvSpPr txBox="1"/>
          <p:nvPr/>
        </p:nvSpPr>
        <p:spPr>
          <a:xfrm>
            <a:off x="367625" y="5936925"/>
            <a:ext cx="7560000" cy="768600"/>
          </a:xfrm>
          <a:prstGeom prst="rect">
            <a:avLst/>
          </a:prstGeom>
          <a:gradFill>
            <a:gsLst>
              <a:gs pos="0">
                <a:srgbClr val="DBD4EB"/>
              </a:gs>
              <a:gs pos="100000">
                <a:srgbClr val="9080BB"/>
              </a:gs>
            </a:gsLst>
            <a:lin ang="5400012" scaled="0"/>
          </a:gra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A maximum of 3 internal exclusions in a term can be made before external exclusion is required.</a:t>
            </a:r>
            <a:endParaRPr sz="1800" b="1" i="0" u="none" strike="noStrike" cap="none">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9"/>
          <p:cNvSpPr txBox="1">
            <a:spLocks noGrp="1"/>
          </p:cNvSpPr>
          <p:nvPr>
            <p:ph type="title"/>
          </p:nvPr>
        </p:nvSpPr>
        <p:spPr>
          <a:xfrm>
            <a:off x="481038" y="219737"/>
            <a:ext cx="8181900" cy="9939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2400"/>
              <a:buFont typeface="Garamond"/>
              <a:buNone/>
            </a:pPr>
            <a:r>
              <a:rPr lang="en-GB" sz="3400" b="1" i="0" u="sng">
                <a:solidFill>
                  <a:srgbClr val="7030A0"/>
                </a:solidFill>
                <a:latin typeface="Calibri"/>
                <a:ea typeface="Calibri"/>
                <a:cs typeface="Calibri"/>
                <a:sym typeface="Calibri"/>
              </a:rPr>
              <a:t>The way we feel can have a huge impact on our day.</a:t>
            </a:r>
            <a:endParaRPr sz="5200" u="sng">
              <a:solidFill>
                <a:srgbClr val="7030A0"/>
              </a:solidFill>
              <a:latin typeface="Calibri"/>
              <a:ea typeface="Calibri"/>
              <a:cs typeface="Calibri"/>
              <a:sym typeface="Calibri"/>
            </a:endParaRPr>
          </a:p>
        </p:txBody>
      </p:sp>
      <p:sp>
        <p:nvSpPr>
          <p:cNvPr id="206" name="Google Shape;206;p19"/>
          <p:cNvSpPr txBox="1"/>
          <p:nvPr/>
        </p:nvSpPr>
        <p:spPr>
          <a:xfrm>
            <a:off x="269800" y="6044712"/>
            <a:ext cx="8723400" cy="993900"/>
          </a:xfrm>
          <a:prstGeom prst="rect">
            <a:avLst/>
          </a:prstGeom>
          <a:noFill/>
          <a:ln>
            <a:noFill/>
          </a:ln>
        </p:spPr>
        <p:txBody>
          <a:bodyPr spcFirstLastPara="1" wrap="square" lIns="68575" tIns="34275" rIns="68575" bIns="34275" anchor="ctr" anchorCtr="0">
            <a:noAutofit/>
          </a:bodyPr>
          <a:lstStyle/>
          <a:p>
            <a:pPr marL="0" marR="0" lvl="0" indent="0" algn="ctr" rtl="0">
              <a:lnSpc>
                <a:spcPct val="90000"/>
              </a:lnSpc>
              <a:spcBef>
                <a:spcPts val="0"/>
              </a:spcBef>
              <a:spcAft>
                <a:spcPts val="0"/>
              </a:spcAft>
              <a:buClr>
                <a:schemeClr val="dk1"/>
              </a:buClr>
              <a:buSzPts val="2400"/>
              <a:buFont typeface="Garamond"/>
              <a:buNone/>
            </a:pPr>
            <a:r>
              <a:rPr lang="en-GB" sz="2400" b="1" i="0" u="none" strike="noStrike" cap="none">
                <a:solidFill>
                  <a:schemeClr val="dk1"/>
                </a:solidFill>
                <a:latin typeface="Calibri"/>
                <a:ea typeface="Calibri"/>
                <a:cs typeface="Calibri"/>
                <a:sym typeface="Calibri"/>
              </a:rPr>
              <a:t>Our body will react in different ways depending on how we feel.</a:t>
            </a:r>
            <a:endParaRPr sz="1400" b="0" i="0" u="none" strike="noStrike" cap="none">
              <a:solidFill>
                <a:srgbClr val="000000"/>
              </a:solidFill>
              <a:latin typeface="Calibri"/>
              <a:ea typeface="Calibri"/>
              <a:cs typeface="Calibri"/>
              <a:sym typeface="Calibri"/>
            </a:endParaRPr>
          </a:p>
        </p:txBody>
      </p:sp>
      <p:pic>
        <p:nvPicPr>
          <p:cNvPr id="207" name="Google Shape;207;p19"/>
          <p:cNvPicPr preferRelativeResize="0"/>
          <p:nvPr/>
        </p:nvPicPr>
        <p:blipFill rotWithShape="1">
          <a:blip r:embed="rId3">
            <a:alphaModFix/>
          </a:blip>
          <a:srcRect/>
          <a:stretch/>
        </p:blipFill>
        <p:spPr>
          <a:xfrm>
            <a:off x="1483225" y="1480475"/>
            <a:ext cx="6296550" cy="47253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0"/>
          <p:cNvSpPr txBox="1">
            <a:spLocks noGrp="1"/>
          </p:cNvSpPr>
          <p:nvPr>
            <p:ph type="title"/>
          </p:nvPr>
        </p:nvSpPr>
        <p:spPr>
          <a:xfrm>
            <a:off x="704950" y="3563425"/>
            <a:ext cx="6761400" cy="3001200"/>
          </a:xfrm>
          <a:prstGeom prst="rect">
            <a:avLst/>
          </a:prstGeom>
          <a:gradFill>
            <a:gsLst>
              <a:gs pos="0">
                <a:srgbClr val="D4E5F5"/>
              </a:gs>
              <a:gs pos="100000">
                <a:srgbClr val="70A4D5"/>
              </a:gs>
            </a:gsLst>
            <a:lin ang="5400012" scaled="0"/>
          </a:grad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2160"/>
              <a:buFont typeface="Comic Sans MS"/>
              <a:buNone/>
            </a:pPr>
            <a:r>
              <a:rPr lang="en-GB" sz="2960" b="1" i="0" u="none">
                <a:latin typeface="Calibri"/>
                <a:ea typeface="Calibri"/>
                <a:cs typeface="Calibri"/>
                <a:sym typeface="Calibri"/>
              </a:rPr>
              <a:t>Our Worry Monsters are still here to help you too… when you are worried about something your body reacts in ways that can leave you feeling terrible…</a:t>
            </a:r>
            <a:endParaRPr sz="2960" b="1" i="0" u="none">
              <a:latin typeface="Calibri"/>
              <a:ea typeface="Calibri"/>
              <a:cs typeface="Calibri"/>
              <a:sym typeface="Calibri"/>
            </a:endParaRPr>
          </a:p>
          <a:p>
            <a:pPr marL="0" lvl="0" indent="0" algn="l" rtl="0">
              <a:lnSpc>
                <a:spcPct val="100000"/>
              </a:lnSpc>
              <a:spcBef>
                <a:spcPts val="0"/>
              </a:spcBef>
              <a:spcAft>
                <a:spcPts val="0"/>
              </a:spcAft>
              <a:buClr>
                <a:schemeClr val="dk2"/>
              </a:buClr>
              <a:buSzPts val="2160"/>
              <a:buFont typeface="Comic Sans MS"/>
              <a:buNone/>
            </a:pPr>
            <a:br>
              <a:rPr lang="en-GB" sz="2960" b="1" i="0" u="none">
                <a:latin typeface="Calibri"/>
                <a:ea typeface="Calibri"/>
                <a:cs typeface="Calibri"/>
                <a:sym typeface="Calibri"/>
              </a:rPr>
            </a:br>
            <a:r>
              <a:rPr lang="en-GB" sz="2960" b="1" i="0" u="none">
                <a:latin typeface="Calibri"/>
                <a:ea typeface="Calibri"/>
                <a:cs typeface="Calibri"/>
                <a:sym typeface="Calibri"/>
              </a:rPr>
              <a:t>TELL Worry Monster they will help!</a:t>
            </a:r>
            <a:endParaRPr sz="4580" b="1">
              <a:latin typeface="Calibri"/>
              <a:ea typeface="Calibri"/>
              <a:cs typeface="Calibri"/>
              <a:sym typeface="Calibri"/>
            </a:endParaRPr>
          </a:p>
        </p:txBody>
      </p:sp>
      <p:pic>
        <p:nvPicPr>
          <p:cNvPr id="213" name="Google Shape;213;p20"/>
          <p:cNvPicPr preferRelativeResize="0"/>
          <p:nvPr/>
        </p:nvPicPr>
        <p:blipFill rotWithShape="1">
          <a:blip r:embed="rId3">
            <a:alphaModFix/>
          </a:blip>
          <a:srcRect t="6693" b="23013"/>
          <a:stretch/>
        </p:blipFill>
        <p:spPr>
          <a:xfrm>
            <a:off x="6310836" y="250550"/>
            <a:ext cx="2548589" cy="3178450"/>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1960"/>
              </a:srgbClr>
            </a:outerShdw>
          </a:effectLst>
        </p:spPr>
      </p:pic>
      <p:pic>
        <p:nvPicPr>
          <p:cNvPr id="214" name="Google Shape;214;p20"/>
          <p:cNvPicPr preferRelativeResize="0"/>
          <p:nvPr/>
        </p:nvPicPr>
        <p:blipFill rotWithShape="1">
          <a:blip r:embed="rId4">
            <a:alphaModFix/>
          </a:blip>
          <a:srcRect/>
          <a:stretch/>
        </p:blipFill>
        <p:spPr>
          <a:xfrm>
            <a:off x="403725" y="408637"/>
            <a:ext cx="2216150" cy="273367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pic>
        <p:nvPicPr>
          <p:cNvPr id="219" name="Google Shape;219;p21"/>
          <p:cNvPicPr preferRelativeResize="0">
            <a:picLocks noGrp="1"/>
          </p:cNvPicPr>
          <p:nvPr>
            <p:ph type="body" idx="1"/>
          </p:nvPr>
        </p:nvPicPr>
        <p:blipFill rotWithShape="1">
          <a:blip r:embed="rId3">
            <a:alphaModFix/>
          </a:blip>
          <a:srcRect l="16226" t="13345" r="18211" b="13545"/>
          <a:stretch/>
        </p:blipFill>
        <p:spPr>
          <a:xfrm>
            <a:off x="395287" y="404812"/>
            <a:ext cx="8208962" cy="57213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2"/>
          <p:cNvSpPr txBox="1">
            <a:spLocks noGrp="1"/>
          </p:cNvSpPr>
          <p:nvPr>
            <p:ph type="title"/>
          </p:nvPr>
        </p:nvSpPr>
        <p:spPr>
          <a:xfrm>
            <a:off x="457200" y="739037"/>
            <a:ext cx="8229600" cy="11397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4200"/>
              <a:buFont typeface="Garamond"/>
              <a:buNone/>
            </a:pPr>
            <a:r>
              <a:rPr lang="en-GB" sz="3400" b="1" dirty="0">
                <a:solidFill>
                  <a:srgbClr val="7030A0"/>
                </a:solidFill>
                <a:latin typeface="+mn-lt"/>
              </a:rPr>
              <a:t>I look forward to seeing you in September and continuing our journey to success!</a:t>
            </a:r>
            <a:endParaRPr sz="3400" dirty="0">
              <a:solidFill>
                <a:srgbClr val="7030A0"/>
              </a:solidFill>
              <a:latin typeface="+mn-lt"/>
            </a:endParaRPr>
          </a:p>
        </p:txBody>
      </p:sp>
      <p:pic>
        <p:nvPicPr>
          <p:cNvPr id="225" name="Google Shape;225;p22"/>
          <p:cNvPicPr preferRelativeResize="0">
            <a:picLocks noGrp="1"/>
          </p:cNvPicPr>
          <p:nvPr>
            <p:ph type="body" idx="1"/>
          </p:nvPr>
        </p:nvPicPr>
        <p:blipFill rotWithShape="1">
          <a:blip r:embed="rId3">
            <a:alphaModFix/>
          </a:blip>
          <a:srcRect/>
          <a:stretch/>
        </p:blipFill>
        <p:spPr>
          <a:xfrm>
            <a:off x="3059112" y="2675025"/>
            <a:ext cx="3318000" cy="2927400"/>
          </a:xfrm>
          <a:prstGeom prst="rect">
            <a:avLst/>
          </a:prstGeom>
          <a:noFill/>
          <a:ln>
            <a:noFill/>
          </a:ln>
        </p:spPr>
      </p:pic>
    </p:spTree>
  </p:cSld>
  <p:clrMapOvr>
    <a:masterClrMapping/>
  </p:clrMapOvr>
</p:sld>
</file>

<file path=ppt/theme/theme1.xml><?xml version="1.0" encoding="utf-8"?>
<a:theme xmlns:a="http://schemas.openxmlformats.org/drawingml/2006/main" name="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 Beech Lottie</Template>
  <TotalTime>1429</TotalTime>
  <Words>957</Words>
  <Application>Microsoft Office PowerPoint</Application>
  <PresentationFormat>On-screen Show (4:3)</PresentationFormat>
  <Paragraphs>91</Paragraphs>
  <Slides>23</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Comic Sans MS</vt:lpstr>
      <vt:lpstr>Garamond</vt:lpstr>
      <vt:lpstr>Noto Sans Symbols</vt:lpstr>
      <vt:lpstr>Wingdings</vt:lpstr>
      <vt:lpstr>Edge</vt:lpstr>
      <vt:lpstr>PowerPoint Presentation</vt:lpstr>
      <vt:lpstr>Welcome to Class 2 Lime!</vt:lpstr>
      <vt:lpstr>Who am I? Where did I come from? What am I doing here?</vt:lpstr>
      <vt:lpstr>Why your children are important to me…</vt:lpstr>
      <vt:lpstr>Our first field of study is Unlimited!</vt:lpstr>
      <vt:lpstr>Other Fields of Study will be…  </vt:lpstr>
      <vt:lpstr>Daily Routines and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way we feel can have a huge impact on our day.</vt:lpstr>
      <vt:lpstr>Our Worry Monsters are still here to help you too… when you are worried about something your body reacts in ways that can leave you feeling terrible…  TELL Worry Monster they will help!</vt:lpstr>
      <vt:lpstr>PowerPoint Presentation</vt:lpstr>
      <vt:lpstr>I look forward to seeing you in September and continuing our journey to success!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Abigail Hunter</dc:creator>
  <cp:lastModifiedBy>Joanne Lyons</cp:lastModifiedBy>
  <cp:revision>9</cp:revision>
  <cp:lastPrinted>2013-09-02T12:21:51Z</cp:lastPrinted>
  <dcterms:created xsi:type="dcterms:W3CDTF">2024-06-21T08:11:04Z</dcterms:created>
  <dcterms:modified xsi:type="dcterms:W3CDTF">2025-08-05T15:07:04Z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