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8" r:id="rId13"/>
    <p:sldId id="270" r:id="rId14"/>
    <p:sldId id="276" r:id="rId15"/>
    <p:sldId id="277" r:id="rId16"/>
    <p:sldId id="278" r:id="rId17"/>
    <p:sldId id="280" r:id="rId18"/>
    <p:sldId id="282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nva Sans" panose="020B0604020202020204" charset="0"/>
      <p:regular r:id="rId24"/>
    </p:embeddedFont>
    <p:embeddedFont>
      <p:font typeface="KG Primary Penmanship" panose="020B0604020202020204" charset="0"/>
      <p:regular r:id="rId25"/>
    </p:embeddedFont>
    <p:embeddedFont>
      <p:font typeface="Luckiest Guy" panose="020B0604020202020204" charset="0"/>
      <p:regular r:id="rId26"/>
    </p:embeddedFont>
    <p:embeddedFont>
      <p:font typeface="Lulu Font TH" panose="020B0604020202020204" charset="-34"/>
      <p:regular r:id="rId27"/>
    </p:embeddedFont>
    <p:embeddedFont>
      <p:font typeface="Poppins" panose="020B0604020202020204" charset="0"/>
      <p:regular r:id="rId28"/>
    </p:embeddedFont>
    <p:embeddedFont>
      <p:font typeface="Poppins Medium" panose="020B0604020202020204" charset="0"/>
      <p:regular r:id="rId29"/>
    </p:embeddedFont>
    <p:embeddedFont>
      <p:font typeface="Poppins Semi-Bold" panose="020B060402020202020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89" autoAdjust="0"/>
    <p:restoredTop sz="94622" autoAdjust="0"/>
  </p:normalViewPr>
  <p:slideViewPr>
    <p:cSldViewPr>
      <p:cViewPr varScale="1">
        <p:scale>
          <a:sx n="53" d="100"/>
          <a:sy n="53" d="100"/>
        </p:scale>
        <p:origin x="1157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19.svg"/><Relationship Id="rId7" Type="http://schemas.openxmlformats.org/officeDocument/2006/relationships/image" Target="../media/image8.png"/><Relationship Id="rId12" Type="http://schemas.openxmlformats.org/officeDocument/2006/relationships/image" Target="../media/image26.svg"/><Relationship Id="rId17" Type="http://schemas.openxmlformats.org/officeDocument/2006/relationships/image" Target="../media/image29.png"/><Relationship Id="rId2" Type="http://schemas.openxmlformats.org/officeDocument/2006/relationships/image" Target="../media/image18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5" Type="http://schemas.openxmlformats.org/officeDocument/2006/relationships/image" Target="../media/image27.png"/><Relationship Id="rId10" Type="http://schemas.openxmlformats.org/officeDocument/2006/relationships/image" Target="../media/image24.svg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6.svg"/><Relationship Id="rId3" Type="http://schemas.openxmlformats.org/officeDocument/2006/relationships/image" Target="../media/image19.svg"/><Relationship Id="rId7" Type="http://schemas.openxmlformats.org/officeDocument/2006/relationships/image" Target="../media/image33.png"/><Relationship Id="rId12" Type="http://schemas.openxmlformats.org/officeDocument/2006/relationships/image" Target="../media/image25.png"/><Relationship Id="rId2" Type="http://schemas.openxmlformats.org/officeDocument/2006/relationships/image" Target="../media/image18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5.svg"/><Relationship Id="rId5" Type="http://schemas.openxmlformats.org/officeDocument/2006/relationships/image" Target="../media/image31.png"/><Relationship Id="rId15" Type="http://schemas.openxmlformats.org/officeDocument/2006/relationships/image" Target="../media/image13.sv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9.svg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13.svg"/><Relationship Id="rId3" Type="http://schemas.openxmlformats.org/officeDocument/2006/relationships/image" Target="../media/image19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6.svg"/><Relationship Id="rId5" Type="http://schemas.openxmlformats.org/officeDocument/2006/relationships/image" Target="../media/image37.png"/><Relationship Id="rId10" Type="http://schemas.openxmlformats.org/officeDocument/2006/relationships/image" Target="../media/image25.png"/><Relationship Id="rId4" Type="http://schemas.openxmlformats.org/officeDocument/2006/relationships/image" Target="../media/image36.png"/><Relationship Id="rId9" Type="http://schemas.openxmlformats.org/officeDocument/2006/relationships/image" Target="../media/image3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png"/><Relationship Id="rId3" Type="http://schemas.openxmlformats.org/officeDocument/2006/relationships/image" Target="../media/image41.svg"/><Relationship Id="rId7" Type="http://schemas.openxmlformats.org/officeDocument/2006/relationships/image" Target="../media/image9.svg"/><Relationship Id="rId12" Type="http://schemas.openxmlformats.org/officeDocument/2006/relationships/image" Target="../media/image2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45.svg"/><Relationship Id="rId5" Type="http://schemas.openxmlformats.org/officeDocument/2006/relationships/image" Target="../media/image43.svg"/><Relationship Id="rId10" Type="http://schemas.openxmlformats.org/officeDocument/2006/relationships/image" Target="../media/image44.png"/><Relationship Id="rId4" Type="http://schemas.openxmlformats.org/officeDocument/2006/relationships/image" Target="../media/image42.png"/><Relationship Id="rId9" Type="http://schemas.openxmlformats.org/officeDocument/2006/relationships/image" Target="../media/image1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3.svg"/><Relationship Id="rId7" Type="http://schemas.openxmlformats.org/officeDocument/2006/relationships/image" Target="../media/image13.svg"/><Relationship Id="rId12" Type="http://schemas.openxmlformats.org/officeDocument/2006/relationships/image" Target="../media/image29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46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4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8.svg"/><Relationship Id="rId10" Type="http://schemas.openxmlformats.org/officeDocument/2006/relationships/image" Target="../media/image50.png"/><Relationship Id="rId4" Type="http://schemas.openxmlformats.org/officeDocument/2006/relationships/image" Target="../media/image47.png"/><Relationship Id="rId9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g"/><Relationship Id="rId3" Type="http://schemas.openxmlformats.org/officeDocument/2006/relationships/image" Target="../media/image52.svg"/><Relationship Id="rId7" Type="http://schemas.openxmlformats.org/officeDocument/2006/relationships/image" Target="../media/image26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svg"/><Relationship Id="rId10" Type="http://schemas.openxmlformats.org/officeDocument/2006/relationships/image" Target="../media/image55.jpeg"/><Relationship Id="rId4" Type="http://schemas.openxmlformats.org/officeDocument/2006/relationships/image" Target="../media/image8.png"/><Relationship Id="rId9" Type="http://schemas.openxmlformats.org/officeDocument/2006/relationships/image" Target="../media/image5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62.png"/><Relationship Id="rId3" Type="http://schemas.openxmlformats.org/officeDocument/2006/relationships/image" Target="../media/image13.svg"/><Relationship Id="rId7" Type="http://schemas.openxmlformats.org/officeDocument/2006/relationships/image" Target="../media/image9.svg"/><Relationship Id="rId12" Type="http://schemas.openxmlformats.org/officeDocument/2006/relationships/image" Target="../media/image6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60.png"/><Relationship Id="rId5" Type="http://schemas.openxmlformats.org/officeDocument/2006/relationships/image" Target="../media/image57.svg"/><Relationship Id="rId15" Type="http://schemas.openxmlformats.org/officeDocument/2006/relationships/image" Target="../media/image64.jpeg"/><Relationship Id="rId10" Type="http://schemas.openxmlformats.org/officeDocument/2006/relationships/image" Target="../media/image59.png"/><Relationship Id="rId4" Type="http://schemas.openxmlformats.org/officeDocument/2006/relationships/image" Target="../media/image56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7.svg"/><Relationship Id="rId7" Type="http://schemas.openxmlformats.org/officeDocument/2006/relationships/image" Target="../media/image26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svg"/><Relationship Id="rId10" Type="http://schemas.openxmlformats.org/officeDocument/2006/relationships/image" Target="../media/image68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70.svg"/><Relationship Id="rId7" Type="http://schemas.openxmlformats.org/officeDocument/2006/relationships/image" Target="../media/image72.png"/><Relationship Id="rId12" Type="http://schemas.openxmlformats.org/officeDocument/2006/relationships/image" Target="../media/image75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image" Target="../media/image9.svg"/><Relationship Id="rId10" Type="http://schemas.openxmlformats.org/officeDocument/2006/relationships/image" Target="../media/image26.svg"/><Relationship Id="rId4" Type="http://schemas.openxmlformats.org/officeDocument/2006/relationships/image" Target="../media/image8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79.png"/><Relationship Id="rId3" Type="http://schemas.openxmlformats.org/officeDocument/2006/relationships/image" Target="../media/image41.svg"/><Relationship Id="rId7" Type="http://schemas.openxmlformats.org/officeDocument/2006/relationships/image" Target="../media/image9.svg"/><Relationship Id="rId12" Type="http://schemas.openxmlformats.org/officeDocument/2006/relationships/image" Target="../media/image7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57.svg"/><Relationship Id="rId5" Type="http://schemas.openxmlformats.org/officeDocument/2006/relationships/image" Target="../media/image77.svg"/><Relationship Id="rId10" Type="http://schemas.openxmlformats.org/officeDocument/2006/relationships/image" Target="../media/image56.png"/><Relationship Id="rId4" Type="http://schemas.openxmlformats.org/officeDocument/2006/relationships/image" Target="../media/image76.png"/><Relationship Id="rId9" Type="http://schemas.openxmlformats.org/officeDocument/2006/relationships/image" Target="../media/image13.svg"/><Relationship Id="rId14" Type="http://schemas.openxmlformats.org/officeDocument/2006/relationships/image" Target="../media/image80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13.svg"/><Relationship Id="rId3" Type="http://schemas.openxmlformats.org/officeDocument/2006/relationships/image" Target="../media/image82.svg"/><Relationship Id="rId7" Type="http://schemas.openxmlformats.org/officeDocument/2006/relationships/image" Target="../media/image9.svg"/><Relationship Id="rId12" Type="http://schemas.openxmlformats.org/officeDocument/2006/relationships/image" Target="../media/image1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6.svg"/><Relationship Id="rId5" Type="http://schemas.openxmlformats.org/officeDocument/2006/relationships/image" Target="../media/image84.svg"/><Relationship Id="rId10" Type="http://schemas.openxmlformats.org/officeDocument/2006/relationships/image" Target="../media/image25.png"/><Relationship Id="rId4" Type="http://schemas.openxmlformats.org/officeDocument/2006/relationships/image" Target="../media/image83.png"/><Relationship Id="rId9" Type="http://schemas.openxmlformats.org/officeDocument/2006/relationships/image" Target="../media/image35.svg"/><Relationship Id="rId1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82.svg"/><Relationship Id="rId7" Type="http://schemas.openxmlformats.org/officeDocument/2006/relationships/image" Target="../media/image86.sv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11" Type="http://schemas.openxmlformats.org/officeDocument/2006/relationships/image" Target="../media/image87.png"/><Relationship Id="rId5" Type="http://schemas.openxmlformats.org/officeDocument/2006/relationships/image" Target="../media/image9.sv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45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9.svg"/><Relationship Id="rId7" Type="http://schemas.openxmlformats.org/officeDocument/2006/relationships/image" Target="../media/image93.svg"/><Relationship Id="rId12" Type="http://schemas.openxmlformats.org/officeDocument/2006/relationships/image" Target="../media/image96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11" Type="http://schemas.openxmlformats.org/officeDocument/2006/relationships/image" Target="../media/image95.svg"/><Relationship Id="rId5" Type="http://schemas.openxmlformats.org/officeDocument/2006/relationships/image" Target="../media/image91.svg"/><Relationship Id="rId10" Type="http://schemas.openxmlformats.org/officeDocument/2006/relationships/image" Target="../media/image94.png"/><Relationship Id="rId4" Type="http://schemas.openxmlformats.org/officeDocument/2006/relationships/image" Target="../media/image90.png"/><Relationship Id="rId9" Type="http://schemas.openxmlformats.org/officeDocument/2006/relationships/image" Target="../media/image1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2.png"/><Relationship Id="rId3" Type="http://schemas.openxmlformats.org/officeDocument/2006/relationships/image" Target="../media/image98.svg"/><Relationship Id="rId7" Type="http://schemas.openxmlformats.org/officeDocument/2006/relationships/image" Target="../media/image8.png"/><Relationship Id="rId12" Type="http://schemas.openxmlformats.org/officeDocument/2006/relationships/image" Target="../media/image57.sv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11" Type="http://schemas.openxmlformats.org/officeDocument/2006/relationships/image" Target="../media/image56.png"/><Relationship Id="rId5" Type="http://schemas.openxmlformats.org/officeDocument/2006/relationships/image" Target="../media/image100.svg"/><Relationship Id="rId10" Type="http://schemas.openxmlformats.org/officeDocument/2006/relationships/image" Target="../media/image103.svg"/><Relationship Id="rId4" Type="http://schemas.openxmlformats.org/officeDocument/2006/relationships/image" Target="../media/image99.png"/><Relationship Id="rId9" Type="http://schemas.openxmlformats.org/officeDocument/2006/relationships/image" Target="../media/image102.png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062233" y="1573104"/>
            <a:ext cx="14163533" cy="6940131"/>
          </a:xfrm>
          <a:custGeom>
            <a:avLst/>
            <a:gdLst/>
            <a:ahLst/>
            <a:cxnLst/>
            <a:rect l="l" t="t" r="r" b="b"/>
            <a:pathLst>
              <a:path w="14163533" h="6940131">
                <a:moveTo>
                  <a:pt x="0" y="0"/>
                </a:moveTo>
                <a:lnTo>
                  <a:pt x="14163534" y="0"/>
                </a:lnTo>
                <a:lnTo>
                  <a:pt x="14163534" y="6940131"/>
                </a:lnTo>
                <a:lnTo>
                  <a:pt x="0" y="69401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735972" y="1673434"/>
            <a:ext cx="8816056" cy="3074600"/>
          </a:xfrm>
          <a:custGeom>
            <a:avLst/>
            <a:gdLst/>
            <a:ahLst/>
            <a:cxnLst/>
            <a:rect l="l" t="t" r="r" b="b"/>
            <a:pathLst>
              <a:path w="8816056" h="3074600">
                <a:moveTo>
                  <a:pt x="0" y="0"/>
                </a:moveTo>
                <a:lnTo>
                  <a:pt x="8816056" y="0"/>
                </a:lnTo>
                <a:lnTo>
                  <a:pt x="8816056" y="3074600"/>
                </a:lnTo>
                <a:lnTo>
                  <a:pt x="0" y="30746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191037">
            <a:off x="12752989" y="44844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3746314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502092" y="4565464"/>
            <a:ext cx="13283815" cy="1804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688"/>
              </a:lnSpc>
            </a:pPr>
            <a:r>
              <a:rPr lang="en-US" sz="10491" dirty="0">
                <a:solidFill>
                  <a:srgbClr val="000000"/>
                </a:solidFill>
                <a:latin typeface="Luckiest Guy"/>
              </a:rPr>
              <a:t>reception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885868" y="6140201"/>
            <a:ext cx="10516264" cy="13253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16"/>
              </a:lnSpc>
            </a:pPr>
            <a:r>
              <a:rPr lang="en-US" sz="3726">
                <a:solidFill>
                  <a:srgbClr val="000000"/>
                </a:solidFill>
                <a:latin typeface="Poppins Medium"/>
              </a:rPr>
              <a:t>Welcome to Thomas Hickman School</a:t>
            </a:r>
          </a:p>
          <a:p>
            <a:pPr algn="ctr">
              <a:lnSpc>
                <a:spcPts val="5216"/>
              </a:lnSpc>
            </a:pPr>
            <a:endParaRPr lang="en-US" sz="3726">
              <a:solidFill>
                <a:srgbClr val="000000"/>
              </a:solidFill>
              <a:latin typeface="Poppins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9957" b="-399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77645" y="7519550"/>
            <a:ext cx="5305653" cy="4523070"/>
          </a:xfrm>
          <a:custGeom>
            <a:avLst/>
            <a:gdLst/>
            <a:ahLst/>
            <a:cxnLst/>
            <a:rect l="l" t="t" r="r" b="b"/>
            <a:pathLst>
              <a:path w="5305653" h="4523070">
                <a:moveTo>
                  <a:pt x="0" y="0"/>
                </a:moveTo>
                <a:lnTo>
                  <a:pt x="5305653" y="0"/>
                </a:lnTo>
                <a:lnTo>
                  <a:pt x="5305653" y="4523069"/>
                </a:lnTo>
                <a:lnTo>
                  <a:pt x="0" y="452306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 flipV="1">
            <a:off x="-1582761" y="-1181388"/>
            <a:ext cx="5780296" cy="4927702"/>
          </a:xfrm>
          <a:custGeom>
            <a:avLst/>
            <a:gdLst/>
            <a:ahLst/>
            <a:cxnLst/>
            <a:rect l="l" t="t" r="r" b="b"/>
            <a:pathLst>
              <a:path w="5780296" h="4927702">
                <a:moveTo>
                  <a:pt x="5780296" y="4927702"/>
                </a:moveTo>
                <a:lnTo>
                  <a:pt x="0" y="4927702"/>
                </a:lnTo>
                <a:lnTo>
                  <a:pt x="0" y="0"/>
                </a:lnTo>
                <a:lnTo>
                  <a:pt x="5780296" y="0"/>
                </a:lnTo>
                <a:lnTo>
                  <a:pt x="5780296" y="4927702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191037">
            <a:off x="14326093" y="2124768"/>
            <a:ext cx="2249311" cy="2249311"/>
          </a:xfrm>
          <a:custGeom>
            <a:avLst/>
            <a:gdLst/>
            <a:ahLst/>
            <a:cxnLst/>
            <a:rect l="l" t="t" r="r" b="b"/>
            <a:pathLst>
              <a:path w="2249311" h="2249311">
                <a:moveTo>
                  <a:pt x="0" y="0"/>
                </a:moveTo>
                <a:lnTo>
                  <a:pt x="2249311" y="0"/>
                </a:lnTo>
                <a:lnTo>
                  <a:pt x="2249311" y="2249311"/>
                </a:lnTo>
                <a:lnTo>
                  <a:pt x="0" y="224931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32917" y="6662520"/>
            <a:ext cx="1986326" cy="2057400"/>
          </a:xfrm>
          <a:custGeom>
            <a:avLst/>
            <a:gdLst/>
            <a:ahLst/>
            <a:cxnLst/>
            <a:rect l="l" t="t" r="r" b="b"/>
            <a:pathLst>
              <a:path w="1986326" h="2057400">
                <a:moveTo>
                  <a:pt x="0" y="0"/>
                </a:moveTo>
                <a:lnTo>
                  <a:pt x="1986326" y="0"/>
                </a:lnTo>
                <a:lnTo>
                  <a:pt x="1986326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225767" y="3847689"/>
            <a:ext cx="2502092" cy="2591621"/>
          </a:xfrm>
          <a:custGeom>
            <a:avLst/>
            <a:gdLst/>
            <a:ahLst/>
            <a:cxnLst/>
            <a:rect l="l" t="t" r="r" b="b"/>
            <a:pathLst>
              <a:path w="2502092" h="2591621">
                <a:moveTo>
                  <a:pt x="0" y="0"/>
                </a:moveTo>
                <a:lnTo>
                  <a:pt x="2502092" y="0"/>
                </a:lnTo>
                <a:lnTo>
                  <a:pt x="2502092" y="2591622"/>
                </a:lnTo>
                <a:lnTo>
                  <a:pt x="0" y="25916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14224" y="206643"/>
            <a:ext cx="2478370" cy="2151640"/>
          </a:xfrm>
          <a:custGeom>
            <a:avLst/>
            <a:gdLst/>
            <a:ahLst/>
            <a:cxnLst/>
            <a:rect l="l" t="t" r="r" b="b"/>
            <a:pathLst>
              <a:path w="2478370" h="2151640">
                <a:moveTo>
                  <a:pt x="0" y="0"/>
                </a:moveTo>
                <a:lnTo>
                  <a:pt x="2478370" y="0"/>
                </a:lnTo>
                <a:lnTo>
                  <a:pt x="2478370" y="2151640"/>
                </a:lnTo>
                <a:lnTo>
                  <a:pt x="0" y="215164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53409" y="3939586"/>
            <a:ext cx="13467436" cy="3386692"/>
          </a:xfrm>
          <a:custGeom>
            <a:avLst/>
            <a:gdLst/>
            <a:ahLst/>
            <a:cxnLst/>
            <a:rect l="l" t="t" r="r" b="b"/>
            <a:pathLst>
              <a:path w="13467436" h="3386692">
                <a:moveTo>
                  <a:pt x="0" y="0"/>
                </a:moveTo>
                <a:lnTo>
                  <a:pt x="13467436" y="0"/>
                </a:lnTo>
                <a:lnTo>
                  <a:pt x="13467436" y="3386692"/>
                </a:lnTo>
                <a:lnTo>
                  <a:pt x="0" y="338669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429" b="-42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662776" y="3761478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Headteacher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454008" y="6196630"/>
            <a:ext cx="4352283" cy="960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Co- Deputy Headteacher</a:t>
            </a:r>
          </a:p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(Teaching and Learning)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763095" y="7646015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SENDCo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420037" y="3246833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ABI MANLY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763095" y="6980425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ABI HUNTER</a:t>
            </a:r>
          </a:p>
        </p:txBody>
      </p:sp>
      <p:sp>
        <p:nvSpPr>
          <p:cNvPr id="7" name="Freeform 7"/>
          <p:cNvSpPr/>
          <p:nvPr/>
        </p:nvSpPr>
        <p:spPr>
          <a:xfrm rot="-1919358">
            <a:off x="5580907" y="3017199"/>
            <a:ext cx="6698904" cy="6638005"/>
          </a:xfrm>
          <a:custGeom>
            <a:avLst/>
            <a:gdLst/>
            <a:ahLst/>
            <a:cxnLst/>
            <a:rect l="l" t="t" r="r" b="b"/>
            <a:pathLst>
              <a:path w="6698904" h="6638005">
                <a:moveTo>
                  <a:pt x="0" y="0"/>
                </a:moveTo>
                <a:lnTo>
                  <a:pt x="6698905" y="0"/>
                </a:lnTo>
                <a:lnTo>
                  <a:pt x="6698905" y="6638005"/>
                </a:lnTo>
                <a:lnTo>
                  <a:pt x="0" y="6638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419286" y="5709058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CLAIRE OSBORNE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6258549" y="2641557"/>
            <a:ext cx="2742882" cy="2640048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6421949" y="2809416"/>
            <a:ext cx="2416082" cy="2325500"/>
            <a:chOff x="30480" y="591820"/>
            <a:chExt cx="12736830" cy="1225931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t="-19916" b="-1991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5867963" y="6987028"/>
            <a:ext cx="2742882" cy="2640048"/>
            <a:chOff x="30480" y="591820"/>
            <a:chExt cx="12736830" cy="1225931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5" name="Group 15"/>
          <p:cNvGrpSpPr/>
          <p:nvPr/>
        </p:nvGrpSpPr>
        <p:grpSpPr>
          <a:xfrm>
            <a:off x="10020213" y="6809860"/>
            <a:ext cx="2742882" cy="2640048"/>
            <a:chOff x="30480" y="591820"/>
            <a:chExt cx="12736830" cy="1225931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7" name="Group 17"/>
          <p:cNvGrpSpPr/>
          <p:nvPr/>
        </p:nvGrpSpPr>
        <p:grpSpPr>
          <a:xfrm>
            <a:off x="9446157" y="2661401"/>
            <a:ext cx="2742882" cy="2640048"/>
            <a:chOff x="30480" y="591820"/>
            <a:chExt cx="12736830" cy="1225931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9" name="Group 19"/>
          <p:cNvGrpSpPr/>
          <p:nvPr/>
        </p:nvGrpSpPr>
        <p:grpSpPr>
          <a:xfrm>
            <a:off x="9609557" y="2818675"/>
            <a:ext cx="2416082" cy="2325500"/>
            <a:chOff x="30480" y="591820"/>
            <a:chExt cx="12736830" cy="1225931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5"/>
              <a:stretch>
                <a:fillRect t="-19810" b="-19810"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>
            <a:off x="10183613" y="6932800"/>
            <a:ext cx="2416082" cy="2325500"/>
            <a:chOff x="30480" y="591820"/>
            <a:chExt cx="12736830" cy="1225931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t="-19810" b="-19810"/>
              </a:stretch>
            </a:blipFill>
          </p:spPr>
        </p:sp>
      </p:grpSp>
      <p:sp>
        <p:nvSpPr>
          <p:cNvPr id="23" name="Freeform 23"/>
          <p:cNvSpPr/>
          <p:nvPr/>
        </p:nvSpPr>
        <p:spPr>
          <a:xfrm rot="3347119" flipH="1" flipV="1">
            <a:off x="14259059" y="-2181835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8621971" y="7627957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>
            <a:off x="7911316" y="4977643"/>
            <a:ext cx="2742882" cy="2640048"/>
            <a:chOff x="30480" y="591820"/>
            <a:chExt cx="12736830" cy="1225931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29" name="Group 29"/>
          <p:cNvGrpSpPr/>
          <p:nvPr/>
        </p:nvGrpSpPr>
        <p:grpSpPr>
          <a:xfrm>
            <a:off x="8074716" y="5117249"/>
            <a:ext cx="2416082" cy="2325500"/>
            <a:chOff x="30480" y="591820"/>
            <a:chExt cx="12736830" cy="1225931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15"/>
              <a:stretch>
                <a:fillRect t="-19916" b="-19916"/>
              </a:stretch>
            </a:blipFill>
          </p:spPr>
        </p:sp>
      </p:grpSp>
      <p:grpSp>
        <p:nvGrpSpPr>
          <p:cNvPr id="31" name="Group 31"/>
          <p:cNvGrpSpPr/>
          <p:nvPr/>
        </p:nvGrpSpPr>
        <p:grpSpPr>
          <a:xfrm>
            <a:off x="6029949" y="7124408"/>
            <a:ext cx="2416082" cy="2325500"/>
            <a:chOff x="30480" y="591820"/>
            <a:chExt cx="12736830" cy="1225931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16"/>
              <a:stretch>
                <a:fillRect t="-19810" b="-19810"/>
              </a:stretch>
            </a:blipFill>
          </p:spPr>
        </p:sp>
      </p:grpSp>
      <p:sp>
        <p:nvSpPr>
          <p:cNvPr id="33" name="TextBox 33"/>
          <p:cNvSpPr txBox="1"/>
          <p:nvPr/>
        </p:nvSpPr>
        <p:spPr>
          <a:xfrm>
            <a:off x="161986" y="3122855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PIPPA BRAND-BENEE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267240" y="656642"/>
            <a:ext cx="9753520" cy="24185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OUR LEADERSHIP TEAM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2420037" y="3905225"/>
            <a:ext cx="4352283" cy="960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Co-Deputy Headteacher</a:t>
            </a:r>
          </a:p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(Pastoral)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61986" y="8524399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KIRAN MANN-JONES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677667" y="9182100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Assistant Headteacher</a:t>
            </a:r>
          </a:p>
        </p:txBody>
      </p:sp>
      <p:sp>
        <p:nvSpPr>
          <p:cNvPr id="38" name="Freeform 38"/>
          <p:cNvSpPr/>
          <p:nvPr/>
        </p:nvSpPr>
        <p:spPr>
          <a:xfrm rot="-412726">
            <a:off x="16113708" y="128441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1"/>
                </a:lnTo>
                <a:lnTo>
                  <a:pt x="0" y="243543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15681" y="4762252"/>
            <a:ext cx="4352283" cy="143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EYFS Lead</a:t>
            </a:r>
          </a:p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Teaching R Cherry on Thursdays and Fridays.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15681" y="7646015"/>
            <a:ext cx="4352283" cy="949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Reception Teacher</a:t>
            </a:r>
          </a:p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Class: R Holly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2420037" y="7646015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School Dog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61986" y="3546112"/>
            <a:ext cx="5867963" cy="1400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SARAH-JANE O’DONNELL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2420037" y="3851956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NORA LAICHE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6738206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HOLLY ROBERTS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420037" y="6738206"/>
            <a:ext cx="5665905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BETSY</a:t>
            </a:r>
          </a:p>
        </p:txBody>
      </p:sp>
      <p:sp>
        <p:nvSpPr>
          <p:cNvPr id="9" name="Freeform 9"/>
          <p:cNvSpPr/>
          <p:nvPr/>
        </p:nvSpPr>
        <p:spPr>
          <a:xfrm rot="-1919358">
            <a:off x="6455560" y="3371607"/>
            <a:ext cx="5376879" cy="5327998"/>
          </a:xfrm>
          <a:custGeom>
            <a:avLst/>
            <a:gdLst/>
            <a:ahLst/>
            <a:cxnLst/>
            <a:rect l="l" t="t" r="r" b="b"/>
            <a:pathLst>
              <a:path w="5376879" h="5327998">
                <a:moveTo>
                  <a:pt x="0" y="0"/>
                </a:moveTo>
                <a:lnTo>
                  <a:pt x="5376880" y="0"/>
                </a:lnTo>
                <a:lnTo>
                  <a:pt x="5376880" y="5327998"/>
                </a:lnTo>
                <a:lnTo>
                  <a:pt x="0" y="53279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6258549" y="3246680"/>
            <a:ext cx="2742882" cy="2640048"/>
            <a:chOff x="30480" y="591820"/>
            <a:chExt cx="12736830" cy="1225931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2" name="Group 12"/>
          <p:cNvGrpSpPr/>
          <p:nvPr/>
        </p:nvGrpSpPr>
        <p:grpSpPr>
          <a:xfrm>
            <a:off x="6421949" y="3414539"/>
            <a:ext cx="2416082" cy="2325500"/>
            <a:chOff x="30480" y="591820"/>
            <a:chExt cx="12736830" cy="1225931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t="-19810" b="-19810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6258549" y="6054079"/>
            <a:ext cx="2742882" cy="2640048"/>
            <a:chOff x="30480" y="591820"/>
            <a:chExt cx="12736830" cy="1225931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6" name="Group 16"/>
          <p:cNvGrpSpPr/>
          <p:nvPr/>
        </p:nvGrpSpPr>
        <p:grpSpPr>
          <a:xfrm>
            <a:off x="9446157" y="6132930"/>
            <a:ext cx="2742882" cy="2640048"/>
            <a:chOff x="30480" y="591820"/>
            <a:chExt cx="12736830" cy="1225931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8" name="Group 18"/>
          <p:cNvGrpSpPr/>
          <p:nvPr/>
        </p:nvGrpSpPr>
        <p:grpSpPr>
          <a:xfrm>
            <a:off x="9446157" y="3266524"/>
            <a:ext cx="2742882" cy="2640048"/>
            <a:chOff x="30480" y="591820"/>
            <a:chExt cx="12736830" cy="1225931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20" name="Group 20"/>
          <p:cNvGrpSpPr/>
          <p:nvPr/>
        </p:nvGrpSpPr>
        <p:grpSpPr>
          <a:xfrm>
            <a:off x="6421949" y="6202095"/>
            <a:ext cx="2416082" cy="2325500"/>
            <a:chOff x="30480" y="591820"/>
            <a:chExt cx="12736830" cy="1225931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5"/>
              <a:stretch>
                <a:fillRect t="-19810" b="-19810"/>
              </a:stretch>
            </a:blipFill>
          </p:spPr>
        </p:sp>
      </p:grpSp>
      <p:grpSp>
        <p:nvGrpSpPr>
          <p:cNvPr id="22" name="Group 22"/>
          <p:cNvGrpSpPr/>
          <p:nvPr/>
        </p:nvGrpSpPr>
        <p:grpSpPr>
          <a:xfrm>
            <a:off x="9609557" y="3423798"/>
            <a:ext cx="2416082" cy="2325500"/>
            <a:chOff x="30480" y="591820"/>
            <a:chExt cx="12736830" cy="1225931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t="-19810" b="-19810"/>
              </a:stretch>
            </a:blipFill>
          </p:spPr>
        </p:sp>
      </p:grpSp>
      <p:grpSp>
        <p:nvGrpSpPr>
          <p:cNvPr id="24" name="Group 24"/>
          <p:cNvGrpSpPr/>
          <p:nvPr/>
        </p:nvGrpSpPr>
        <p:grpSpPr>
          <a:xfrm>
            <a:off x="9609557" y="6211353"/>
            <a:ext cx="2416082" cy="2325500"/>
            <a:chOff x="30480" y="591820"/>
            <a:chExt cx="12736830" cy="1225931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7"/>
              <a:stretch>
                <a:fillRect t="-19810" b="-19810"/>
              </a:stretch>
            </a:blipFill>
          </p:spPr>
        </p:sp>
      </p:grpSp>
      <p:sp>
        <p:nvSpPr>
          <p:cNvPr id="26" name="Freeform 26"/>
          <p:cNvSpPr/>
          <p:nvPr/>
        </p:nvSpPr>
        <p:spPr>
          <a:xfrm rot="3347119" flipH="1" flipV="1">
            <a:off x="14350854" y="-1897747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3423708">
            <a:off x="-5904162" y="58448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5518786" y="7586848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0" name="TextBox 30"/>
          <p:cNvSpPr txBox="1"/>
          <p:nvPr/>
        </p:nvSpPr>
        <p:spPr>
          <a:xfrm>
            <a:off x="4267240" y="1123950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OUR EYFS TEAM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2420037" y="4762252"/>
            <a:ext cx="4352283" cy="143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Reception Lead</a:t>
            </a:r>
          </a:p>
          <a:p>
            <a:pPr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Teaching R Cherry from Monday - Wednesday</a:t>
            </a:r>
          </a:p>
        </p:txBody>
      </p:sp>
      <p:sp>
        <p:nvSpPr>
          <p:cNvPr id="32" name="Freeform 32"/>
          <p:cNvSpPr/>
          <p:nvPr/>
        </p:nvSpPr>
        <p:spPr>
          <a:xfrm rot="-394622">
            <a:off x="16113708" y="0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4" y="0"/>
                </a:lnTo>
                <a:lnTo>
                  <a:pt x="2291184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15681" y="4762252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Teaching Assistant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020736" y="7806060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Teaching Assistant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420037" y="3851956"/>
            <a:ext cx="48392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ELAINE HATCHER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051548" y="7159868"/>
            <a:ext cx="5321471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 dirty="0">
                <a:solidFill>
                  <a:srgbClr val="000000"/>
                </a:solidFill>
                <a:latin typeface="Luckiest Guy"/>
              </a:rPr>
              <a:t>MANCA JUS</a:t>
            </a:r>
          </a:p>
        </p:txBody>
      </p:sp>
      <p:sp>
        <p:nvSpPr>
          <p:cNvPr id="8" name="Freeform 8"/>
          <p:cNvSpPr/>
          <p:nvPr/>
        </p:nvSpPr>
        <p:spPr>
          <a:xfrm rot="-1919358">
            <a:off x="6440258" y="3095279"/>
            <a:ext cx="5376879" cy="5327998"/>
          </a:xfrm>
          <a:custGeom>
            <a:avLst/>
            <a:gdLst/>
            <a:ahLst/>
            <a:cxnLst/>
            <a:rect l="l" t="t" r="r" b="b"/>
            <a:pathLst>
              <a:path w="5376879" h="5327998">
                <a:moveTo>
                  <a:pt x="0" y="0"/>
                </a:moveTo>
                <a:lnTo>
                  <a:pt x="5376880" y="0"/>
                </a:lnTo>
                <a:lnTo>
                  <a:pt x="5376880" y="5327998"/>
                </a:lnTo>
                <a:lnTo>
                  <a:pt x="0" y="53279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258549" y="3246680"/>
            <a:ext cx="2742882" cy="2640048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6421949" y="3414539"/>
            <a:ext cx="2416082" cy="2325500"/>
            <a:chOff x="30480" y="591820"/>
            <a:chExt cx="12736830" cy="1225931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t="-19810" b="-19810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7772559" y="6024250"/>
            <a:ext cx="2742882" cy="2640048"/>
            <a:chOff x="30480" y="591820"/>
            <a:chExt cx="12736830" cy="1225931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7" name="Group 17"/>
          <p:cNvGrpSpPr/>
          <p:nvPr/>
        </p:nvGrpSpPr>
        <p:grpSpPr>
          <a:xfrm>
            <a:off x="9446157" y="3266524"/>
            <a:ext cx="2742882" cy="2640048"/>
            <a:chOff x="30480" y="591820"/>
            <a:chExt cx="12736830" cy="1225931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21" name="Group 21"/>
          <p:cNvGrpSpPr/>
          <p:nvPr/>
        </p:nvGrpSpPr>
        <p:grpSpPr>
          <a:xfrm>
            <a:off x="9609557" y="3423798"/>
            <a:ext cx="2416082" cy="2325500"/>
            <a:chOff x="30480" y="591820"/>
            <a:chExt cx="12736830" cy="1225931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5"/>
              <a:stretch>
                <a:fillRect t="-19810" b="-19810"/>
              </a:stretch>
            </a:blipFill>
          </p:spPr>
        </p:sp>
      </p:grpSp>
      <p:sp>
        <p:nvSpPr>
          <p:cNvPr id="23" name="Freeform 23"/>
          <p:cNvSpPr/>
          <p:nvPr/>
        </p:nvSpPr>
        <p:spPr>
          <a:xfrm rot="3347119" flipH="1" flipV="1">
            <a:off x="14731854" y="-266217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3423708">
            <a:off x="-5961251" y="6607286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3"/>
                </a:lnTo>
                <a:lnTo>
                  <a:pt x="0" y="888432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-478578" y="-666611"/>
            <a:ext cx="3335411" cy="3454757"/>
          </a:xfrm>
          <a:custGeom>
            <a:avLst/>
            <a:gdLst/>
            <a:ahLst/>
            <a:cxnLst/>
            <a:rect l="l" t="t" r="r" b="b"/>
            <a:pathLst>
              <a:path w="3335411" h="3454757">
                <a:moveTo>
                  <a:pt x="0" y="0"/>
                </a:moveTo>
                <a:lnTo>
                  <a:pt x="3335411" y="0"/>
                </a:lnTo>
                <a:lnTo>
                  <a:pt x="3335411" y="3454757"/>
                </a:lnTo>
                <a:lnTo>
                  <a:pt x="0" y="34547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5160789" y="7253347"/>
            <a:ext cx="2949134" cy="3054658"/>
          </a:xfrm>
          <a:custGeom>
            <a:avLst/>
            <a:gdLst/>
            <a:ahLst/>
            <a:cxnLst/>
            <a:rect l="l" t="t" r="r" b="b"/>
            <a:pathLst>
              <a:path w="2949134" h="3054658">
                <a:moveTo>
                  <a:pt x="0" y="0"/>
                </a:moveTo>
                <a:lnTo>
                  <a:pt x="2949133" y="0"/>
                </a:lnTo>
                <a:lnTo>
                  <a:pt x="2949133" y="3054658"/>
                </a:lnTo>
                <a:lnTo>
                  <a:pt x="0" y="305465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161986" y="3546112"/>
            <a:ext cx="5867963" cy="7148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431"/>
              </a:lnSpc>
            </a:pPr>
            <a:r>
              <a:rPr lang="en-US" sz="5029">
                <a:solidFill>
                  <a:srgbClr val="000000"/>
                </a:solidFill>
                <a:latin typeface="Luckiest Guy"/>
              </a:rPr>
              <a:t>AMRBINE KALSOOM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953282" y="1123950"/>
            <a:ext cx="1098574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OUR EYFS TEAM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420037" y="4762252"/>
            <a:ext cx="4352283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Teaching Assistant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F1161C-2871-452A-8BDE-CF26F9B244BB}"/>
              </a:ext>
            </a:extLst>
          </p:cNvPr>
          <p:cNvSpPr txBox="1"/>
          <p:nvPr/>
        </p:nvSpPr>
        <p:spPr>
          <a:xfrm>
            <a:off x="8391265" y="6972300"/>
            <a:ext cx="1667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Photo to follow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9876" y="4508181"/>
            <a:ext cx="3208800" cy="3227011"/>
          </a:xfrm>
          <a:custGeom>
            <a:avLst/>
            <a:gdLst/>
            <a:ahLst/>
            <a:cxnLst/>
            <a:rect l="l" t="t" r="r" b="b"/>
            <a:pathLst>
              <a:path w="3208800" h="3227011">
                <a:moveTo>
                  <a:pt x="0" y="0"/>
                </a:moveTo>
                <a:lnTo>
                  <a:pt x="3208800" y="0"/>
                </a:lnTo>
                <a:lnTo>
                  <a:pt x="3208800" y="3227011"/>
                </a:lnTo>
                <a:lnTo>
                  <a:pt x="0" y="32270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89352" y="3075434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24979" y="730350"/>
            <a:ext cx="15260671" cy="3322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OUR SCHOOL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VALUES…    </a:t>
            </a:r>
          </a:p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                        we are THS B.I.R.D.S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789352" y="-133859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8684" y="4903972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31029" y="4126088"/>
            <a:ext cx="4354914" cy="4250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B- Brave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I - Inspire 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R- Respectful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D- Determined</a:t>
            </a:r>
          </a:p>
          <a:p>
            <a:pPr algn="l">
              <a:lnSpc>
                <a:spcPts val="6798"/>
              </a:lnSpc>
            </a:pPr>
            <a:r>
              <a:rPr lang="en-US" sz="4856">
                <a:solidFill>
                  <a:srgbClr val="000000"/>
                </a:solidFill>
                <a:latin typeface="Lulu Font TH"/>
              </a:rPr>
              <a:t>S- Scholarly</a:t>
            </a:r>
          </a:p>
        </p:txBody>
      </p:sp>
      <p:sp>
        <p:nvSpPr>
          <p:cNvPr id="10" name="Freeform 10"/>
          <p:cNvSpPr/>
          <p:nvPr/>
        </p:nvSpPr>
        <p:spPr>
          <a:xfrm>
            <a:off x="13261872" y="5845141"/>
            <a:ext cx="4354118" cy="3780102"/>
          </a:xfrm>
          <a:custGeom>
            <a:avLst/>
            <a:gdLst/>
            <a:ahLst/>
            <a:cxnLst/>
            <a:rect l="l" t="t" r="r" b="b"/>
            <a:pathLst>
              <a:path w="4354118" h="3780102">
                <a:moveTo>
                  <a:pt x="0" y="0"/>
                </a:moveTo>
                <a:lnTo>
                  <a:pt x="4354118" y="0"/>
                </a:lnTo>
                <a:lnTo>
                  <a:pt x="4354118" y="3780103"/>
                </a:lnTo>
                <a:lnTo>
                  <a:pt x="0" y="378010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884643" y="4816138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947300" y="886883"/>
            <a:ext cx="15260671" cy="113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40"/>
              </a:lnSpc>
            </a:pPr>
            <a:r>
              <a:rPr lang="en-US" sz="8000">
                <a:solidFill>
                  <a:srgbClr val="000000"/>
                </a:solidFill>
                <a:latin typeface="Luckiest Guy"/>
              </a:rPr>
              <a:t>HAND ON HEART</a:t>
            </a:r>
          </a:p>
        </p:txBody>
      </p:sp>
      <p:sp>
        <p:nvSpPr>
          <p:cNvPr id="4" name="Freeform 4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5052" y="82296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536694" y="-94530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276412" y="7358428"/>
            <a:ext cx="2767050" cy="2402262"/>
          </a:xfrm>
          <a:custGeom>
            <a:avLst/>
            <a:gdLst/>
            <a:ahLst/>
            <a:cxnLst/>
            <a:rect l="l" t="t" r="r" b="b"/>
            <a:pathLst>
              <a:path w="2767050" h="2402262">
                <a:moveTo>
                  <a:pt x="0" y="0"/>
                </a:moveTo>
                <a:lnTo>
                  <a:pt x="2767050" y="0"/>
                </a:lnTo>
                <a:lnTo>
                  <a:pt x="2767050" y="2402261"/>
                </a:lnTo>
                <a:lnTo>
                  <a:pt x="0" y="24022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42467" y="4589812"/>
            <a:ext cx="3129732" cy="2384558"/>
          </a:xfrm>
          <a:custGeom>
            <a:avLst/>
            <a:gdLst/>
            <a:ahLst/>
            <a:cxnLst/>
            <a:rect l="l" t="t" r="r" b="b"/>
            <a:pathLst>
              <a:path w="3129732" h="2384558">
                <a:moveTo>
                  <a:pt x="0" y="0"/>
                </a:moveTo>
                <a:lnTo>
                  <a:pt x="3129732" y="0"/>
                </a:lnTo>
                <a:lnTo>
                  <a:pt x="3129732" y="2384558"/>
                </a:lnTo>
                <a:lnTo>
                  <a:pt x="0" y="2384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02984">
            <a:off x="15527156" y="1568238"/>
            <a:ext cx="2291183" cy="2435430"/>
          </a:xfrm>
          <a:custGeom>
            <a:avLst/>
            <a:gdLst/>
            <a:ahLst/>
            <a:cxnLst/>
            <a:rect l="l" t="t" r="r" b="b"/>
            <a:pathLst>
              <a:path w="2291183" h="2435430">
                <a:moveTo>
                  <a:pt x="0" y="0"/>
                </a:moveTo>
                <a:lnTo>
                  <a:pt x="2291183" y="0"/>
                </a:lnTo>
                <a:lnTo>
                  <a:pt x="2291183" y="2435430"/>
                </a:lnTo>
                <a:lnTo>
                  <a:pt x="0" y="2435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272199" y="2709753"/>
            <a:ext cx="10097843" cy="683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02"/>
              </a:lnSpc>
            </a:pPr>
            <a:endParaRPr/>
          </a:p>
          <a:p>
            <a:pPr algn="l">
              <a:lnSpc>
                <a:spcPts val="4502"/>
              </a:lnSpc>
              <a:spcBef>
                <a:spcPct val="0"/>
              </a:spcBef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 Therefore, staff work tirelessly to: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Understand a child’s ‘story’ – what’s happened to them in their little lives so far, not ‘what’s wrong with them’?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Develop secure attachments with the children in their care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Ensure that children are kept safe, are seen and soothed and that they feel secure.  </a:t>
            </a:r>
          </a:p>
          <a:p>
            <a:pPr marL="694387" lvl="1" indent="-347193" algn="l">
              <a:lnSpc>
                <a:spcPts val="4502"/>
              </a:lnSpc>
              <a:buFont typeface="Arial"/>
              <a:buChar char="•"/>
            </a:pPr>
            <a:r>
              <a:rPr lang="en-US" sz="3216">
                <a:solidFill>
                  <a:srgbClr val="000000"/>
                </a:solidFill>
                <a:latin typeface="KG Primary Penmanship"/>
              </a:rPr>
              <a:t>Help children to understand how the 3 main areas of the brain work to support their emotional literacy, co-regulation and, ultimately, work towards self-regulation all of which are far more challenging for a child with ACES.</a:t>
            </a:r>
          </a:p>
          <a:p>
            <a:pPr algn="l">
              <a:lnSpc>
                <a:spcPts val="4502"/>
              </a:lnSpc>
            </a:pPr>
            <a:endParaRPr lang="en-US" sz="3216">
              <a:solidFill>
                <a:srgbClr val="000000"/>
              </a:solidFill>
              <a:latin typeface="KG Primary Penmanship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992460" y="1824773"/>
            <a:ext cx="8892183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KG Primary Penmanship"/>
              </a:rPr>
              <a:t>Hand on Heart underpins our approach to managing behaviour at THS.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 flipH="1" flipV="1">
            <a:off x="11244292" y="562801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7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2999" y="-244359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72974" y="1028700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508766" y="2651816"/>
            <a:ext cx="8549662" cy="4276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 There are ‘No Outsiders’ at Thomas Hickman School because everyone is included: everyone is welcome and all difference is celebrated.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Poppins"/>
              </a:rPr>
              <a:t>This is fundamental to our school ethos and permeates all that we do at THS.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Poppin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516824" y="7481228"/>
            <a:ext cx="3077235" cy="2671555"/>
          </a:xfrm>
          <a:custGeom>
            <a:avLst/>
            <a:gdLst/>
            <a:ahLst/>
            <a:cxnLst/>
            <a:rect l="l" t="t" r="r" b="b"/>
            <a:pathLst>
              <a:path w="3077235" h="2671555">
                <a:moveTo>
                  <a:pt x="0" y="0"/>
                </a:moveTo>
                <a:lnTo>
                  <a:pt x="3077235" y="0"/>
                </a:lnTo>
                <a:lnTo>
                  <a:pt x="3077235" y="2671555"/>
                </a:lnTo>
                <a:lnTo>
                  <a:pt x="0" y="26715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592039" y="2737541"/>
            <a:ext cx="4351351" cy="4351351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DE0F3F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241207" y="4421634"/>
            <a:ext cx="5053013" cy="983166"/>
          </a:xfrm>
          <a:custGeom>
            <a:avLst/>
            <a:gdLst/>
            <a:ahLst/>
            <a:cxnLst/>
            <a:rect l="l" t="t" r="r" b="b"/>
            <a:pathLst>
              <a:path w="5053013" h="983166">
                <a:moveTo>
                  <a:pt x="0" y="0"/>
                </a:moveTo>
                <a:lnTo>
                  <a:pt x="5053014" y="0"/>
                </a:lnTo>
                <a:lnTo>
                  <a:pt x="5053014" y="983165"/>
                </a:lnTo>
                <a:lnTo>
                  <a:pt x="0" y="98316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6661996" y="7088892"/>
            <a:ext cx="3863690" cy="3993478"/>
          </a:xfrm>
          <a:custGeom>
            <a:avLst/>
            <a:gdLst/>
            <a:ahLst/>
            <a:cxnLst/>
            <a:rect l="l" t="t" r="r" b="b"/>
            <a:pathLst>
              <a:path w="3863690" h="3993478">
                <a:moveTo>
                  <a:pt x="0" y="0"/>
                </a:moveTo>
                <a:lnTo>
                  <a:pt x="3863690" y="0"/>
                </a:lnTo>
                <a:lnTo>
                  <a:pt x="3863690" y="3993478"/>
                </a:lnTo>
                <a:lnTo>
                  <a:pt x="0" y="399347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76817" y="5143500"/>
            <a:ext cx="12108020" cy="10322087"/>
          </a:xfrm>
          <a:custGeom>
            <a:avLst/>
            <a:gdLst/>
            <a:ahLst/>
            <a:cxnLst/>
            <a:rect l="l" t="t" r="r" b="b"/>
            <a:pathLst>
              <a:path w="12108020" h="10322087">
                <a:moveTo>
                  <a:pt x="0" y="0"/>
                </a:moveTo>
                <a:lnTo>
                  <a:pt x="12108020" y="0"/>
                </a:lnTo>
                <a:lnTo>
                  <a:pt x="12108020" y="10322087"/>
                </a:lnTo>
                <a:lnTo>
                  <a:pt x="0" y="103220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97799" y="1028700"/>
            <a:ext cx="5843184" cy="2681510"/>
            <a:chOff x="-161290" y="232410"/>
            <a:chExt cx="12611100" cy="57873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5" name="Group 5"/>
          <p:cNvGrpSpPr/>
          <p:nvPr/>
        </p:nvGrpSpPr>
        <p:grpSpPr>
          <a:xfrm>
            <a:off x="1397799" y="3802745"/>
            <a:ext cx="5843184" cy="2681510"/>
            <a:chOff x="-161290" y="232410"/>
            <a:chExt cx="12611100" cy="57873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D17A71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397799" y="6576790"/>
            <a:ext cx="5843184" cy="2681510"/>
            <a:chOff x="-161290" y="232410"/>
            <a:chExt cx="12611100" cy="578739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2611100" cy="5787390"/>
            </a:xfrm>
            <a:custGeom>
              <a:avLst/>
              <a:gdLst/>
              <a:ahLst/>
              <a:cxnLst/>
              <a:rect l="l" t="t" r="r" b="b"/>
              <a:pathLst>
                <a:path w="12611100" h="5787390">
                  <a:moveTo>
                    <a:pt x="12551410" y="2688590"/>
                  </a:moveTo>
                  <a:cubicBezTo>
                    <a:pt x="12498070" y="2100580"/>
                    <a:pt x="12113260" y="1581150"/>
                    <a:pt x="11629389" y="1242060"/>
                  </a:cubicBezTo>
                  <a:cubicBezTo>
                    <a:pt x="11145520" y="902970"/>
                    <a:pt x="10571480" y="721360"/>
                    <a:pt x="9999980" y="575310"/>
                  </a:cubicBezTo>
                  <a:cubicBezTo>
                    <a:pt x="8357870" y="157480"/>
                    <a:pt x="6649720" y="0"/>
                    <a:pt x="4958080" y="110490"/>
                  </a:cubicBezTo>
                  <a:cubicBezTo>
                    <a:pt x="3895090" y="123190"/>
                    <a:pt x="3690620" y="267970"/>
                    <a:pt x="2651760" y="491490"/>
                  </a:cubicBezTo>
                  <a:cubicBezTo>
                    <a:pt x="2020570" y="626110"/>
                    <a:pt x="1366520" y="817880"/>
                    <a:pt x="916939" y="1280160"/>
                  </a:cubicBezTo>
                  <a:cubicBezTo>
                    <a:pt x="0" y="2223770"/>
                    <a:pt x="400050" y="3919220"/>
                    <a:pt x="1418589" y="4751070"/>
                  </a:cubicBezTo>
                  <a:cubicBezTo>
                    <a:pt x="2437130" y="5582920"/>
                    <a:pt x="3836669" y="5750560"/>
                    <a:pt x="5152389" y="5767070"/>
                  </a:cubicBezTo>
                  <a:cubicBezTo>
                    <a:pt x="6744970" y="5787390"/>
                    <a:pt x="8346439" y="5632450"/>
                    <a:pt x="9888220" y="5229860"/>
                  </a:cubicBezTo>
                  <a:cubicBezTo>
                    <a:pt x="10535920" y="5060950"/>
                    <a:pt x="11187430" y="4839970"/>
                    <a:pt x="11710670" y="4423410"/>
                  </a:cubicBezTo>
                  <a:cubicBezTo>
                    <a:pt x="12232639" y="4005580"/>
                    <a:pt x="12611099" y="3355340"/>
                    <a:pt x="12551409" y="268859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 rot="-1746687" flipH="1" flipV="1">
            <a:off x="-1891817" y="-2176343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6"/>
                </a:moveTo>
                <a:lnTo>
                  <a:pt x="0" y="4352686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5641092" y="3571505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0"/>
                </a:lnTo>
                <a:lnTo>
                  <a:pt x="0" y="258289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7429498" y="337621"/>
            <a:ext cx="9753520" cy="1783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12"/>
              </a:lnSpc>
            </a:pPr>
            <a:r>
              <a:rPr lang="en-US" sz="6400">
                <a:solidFill>
                  <a:srgbClr val="000000"/>
                </a:solidFill>
                <a:latin typeface="Luckiest Guy"/>
              </a:rPr>
              <a:t>THE EARLY YEARS FOUNDATION STAGE (EYFS)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95152" y="2035362"/>
            <a:ext cx="7403425" cy="71265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 dirty="0">
                <a:solidFill>
                  <a:srgbClr val="000000"/>
                </a:solidFill>
                <a:latin typeface="KG Primary Penmanship"/>
              </a:rPr>
              <a:t>Prime Areas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Personal, Social and Emotional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Communication and Language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Physical Development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endParaRPr lang="en-US" sz="4050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u="sng" dirty="0">
                <a:solidFill>
                  <a:srgbClr val="000000"/>
                </a:solidFill>
                <a:latin typeface="KG Primary Penmanship"/>
              </a:rPr>
              <a:t>Specific Areas 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Literacy 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Mathematics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Understanding the World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0" dirty="0">
                <a:solidFill>
                  <a:srgbClr val="000000"/>
                </a:solidFill>
                <a:latin typeface="KG Primary Penmanship"/>
              </a:rPr>
              <a:t>Expressive Arts and Design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918BA0F-E1F1-4003-869A-3BE2C986AD2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4" t="19730" r="14221" b="24020"/>
          <a:stretch/>
        </p:blipFill>
        <p:spPr>
          <a:xfrm>
            <a:off x="1620037" y="921016"/>
            <a:ext cx="5041396" cy="28363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D294B28-11AF-4BBC-8254-232F0746574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0" r="371" b="15286"/>
          <a:stretch/>
        </p:blipFill>
        <p:spPr>
          <a:xfrm>
            <a:off x="1828801" y="3648793"/>
            <a:ext cx="4456756" cy="28363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66351EE-39BF-47E2-8A32-1262F407975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1" t="5556" r="16667" b="18148"/>
          <a:stretch/>
        </p:blipFill>
        <p:spPr>
          <a:xfrm>
            <a:off x="1893526" y="6400985"/>
            <a:ext cx="5295270" cy="296499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500185">
            <a:off x="16231997" y="5310206"/>
            <a:ext cx="2383416" cy="2468698"/>
          </a:xfrm>
          <a:custGeom>
            <a:avLst/>
            <a:gdLst/>
            <a:ahLst/>
            <a:cxnLst/>
            <a:rect l="l" t="t" r="r" b="b"/>
            <a:pathLst>
              <a:path w="2383416" h="2468698">
                <a:moveTo>
                  <a:pt x="0" y="0"/>
                </a:moveTo>
                <a:lnTo>
                  <a:pt x="2383415" y="0"/>
                </a:lnTo>
                <a:lnTo>
                  <a:pt x="2383415" y="2468698"/>
                </a:lnTo>
                <a:lnTo>
                  <a:pt x="0" y="2468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500185">
            <a:off x="225659" y="82073"/>
            <a:ext cx="2828297" cy="2929498"/>
          </a:xfrm>
          <a:custGeom>
            <a:avLst/>
            <a:gdLst/>
            <a:ahLst/>
            <a:cxnLst/>
            <a:rect l="l" t="t" r="r" b="b"/>
            <a:pathLst>
              <a:path w="2828297" h="2929498">
                <a:moveTo>
                  <a:pt x="0" y="0"/>
                </a:moveTo>
                <a:lnTo>
                  <a:pt x="2828297" y="0"/>
                </a:lnTo>
                <a:lnTo>
                  <a:pt x="2828297" y="2929498"/>
                </a:lnTo>
                <a:lnTo>
                  <a:pt x="0" y="29294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3832461" flipH="1" flipV="1">
            <a:off x="13726894" y="-1874214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5763939" y="49362"/>
            <a:ext cx="2490428" cy="2162108"/>
          </a:xfrm>
          <a:custGeom>
            <a:avLst/>
            <a:gdLst/>
            <a:ahLst/>
            <a:cxnLst/>
            <a:rect l="l" t="t" r="r" b="b"/>
            <a:pathLst>
              <a:path w="2490428" h="2162108">
                <a:moveTo>
                  <a:pt x="0" y="0"/>
                </a:moveTo>
                <a:lnTo>
                  <a:pt x="2490428" y="0"/>
                </a:lnTo>
                <a:lnTo>
                  <a:pt x="2490428" y="2162108"/>
                </a:lnTo>
                <a:lnTo>
                  <a:pt x="0" y="216210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56429" y="2094910"/>
            <a:ext cx="3512820" cy="2111328"/>
          </a:xfrm>
          <a:custGeom>
            <a:avLst/>
            <a:gdLst/>
            <a:ahLst/>
            <a:cxnLst/>
            <a:rect l="l" t="t" r="r" b="b"/>
            <a:pathLst>
              <a:path w="3953325" h="2611025">
                <a:moveTo>
                  <a:pt x="0" y="0"/>
                </a:moveTo>
                <a:lnTo>
                  <a:pt x="3953325" y="0"/>
                </a:lnTo>
                <a:lnTo>
                  <a:pt x="3953325" y="2611025"/>
                </a:lnTo>
                <a:lnTo>
                  <a:pt x="0" y="261102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17944" b="-1901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067231" y="2031165"/>
            <a:ext cx="2332367" cy="2111328"/>
          </a:xfrm>
          <a:custGeom>
            <a:avLst/>
            <a:gdLst/>
            <a:ahLst/>
            <a:cxnLst/>
            <a:rect l="l" t="t" r="r" b="b"/>
            <a:pathLst>
              <a:path w="3493435" h="2887906">
                <a:moveTo>
                  <a:pt x="0" y="0"/>
                </a:moveTo>
                <a:lnTo>
                  <a:pt x="3493435" y="0"/>
                </a:lnTo>
                <a:lnTo>
                  <a:pt x="3493435" y="2887906"/>
                </a:lnTo>
                <a:lnTo>
                  <a:pt x="0" y="28879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766280" y="2109014"/>
            <a:ext cx="2409707" cy="2033479"/>
          </a:xfrm>
          <a:custGeom>
            <a:avLst/>
            <a:gdLst/>
            <a:ahLst/>
            <a:cxnLst/>
            <a:rect l="l" t="t" r="r" b="b"/>
            <a:pathLst>
              <a:path w="3331626" h="2749466">
                <a:moveTo>
                  <a:pt x="0" y="0"/>
                </a:moveTo>
                <a:lnTo>
                  <a:pt x="3331626" y="0"/>
                </a:lnTo>
                <a:lnTo>
                  <a:pt x="3331626" y="2749466"/>
                </a:lnTo>
                <a:lnTo>
                  <a:pt x="0" y="274946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11334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6704933" y="5399346"/>
            <a:ext cx="3218391" cy="2509210"/>
          </a:xfrm>
          <a:custGeom>
            <a:avLst/>
            <a:gdLst/>
            <a:ahLst/>
            <a:cxnLst/>
            <a:rect l="l" t="t" r="r" b="b"/>
            <a:pathLst>
              <a:path w="3596677" h="3123430">
                <a:moveTo>
                  <a:pt x="0" y="0"/>
                </a:moveTo>
                <a:lnTo>
                  <a:pt x="3596677" y="0"/>
                </a:lnTo>
                <a:lnTo>
                  <a:pt x="3596677" y="3123430"/>
                </a:lnTo>
                <a:lnTo>
                  <a:pt x="0" y="312343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1658638" y="5497629"/>
            <a:ext cx="2691469" cy="2388094"/>
          </a:xfrm>
          <a:custGeom>
            <a:avLst/>
            <a:gdLst/>
            <a:ahLst/>
            <a:cxnLst/>
            <a:rect l="l" t="t" r="r" b="b"/>
            <a:pathLst>
              <a:path w="3151963" h="3121656">
                <a:moveTo>
                  <a:pt x="0" y="0"/>
                </a:moveTo>
                <a:lnTo>
                  <a:pt x="3151963" y="0"/>
                </a:lnTo>
                <a:lnTo>
                  <a:pt x="3151963" y="3121656"/>
                </a:lnTo>
                <a:lnTo>
                  <a:pt x="0" y="312165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" name="Freeform 12"/>
          <p:cNvSpPr/>
          <p:nvPr/>
        </p:nvSpPr>
        <p:spPr>
          <a:xfrm>
            <a:off x="15010347" y="8927490"/>
            <a:ext cx="3206348" cy="1207772"/>
          </a:xfrm>
          <a:custGeom>
            <a:avLst/>
            <a:gdLst/>
            <a:ahLst/>
            <a:cxnLst/>
            <a:rect l="l" t="t" r="r" b="b"/>
            <a:pathLst>
              <a:path w="3206348" h="1207772">
                <a:moveTo>
                  <a:pt x="0" y="0"/>
                </a:moveTo>
                <a:lnTo>
                  <a:pt x="3206348" y="0"/>
                </a:lnTo>
                <a:lnTo>
                  <a:pt x="3206348" y="1207772"/>
                </a:lnTo>
                <a:lnTo>
                  <a:pt x="0" y="120777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028700" y="451810"/>
            <a:ext cx="15008385" cy="1494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32"/>
              </a:lnSpc>
              <a:spcBef>
                <a:spcPct val="0"/>
              </a:spcBef>
            </a:pPr>
            <a:r>
              <a:rPr lang="en-US" sz="8666">
                <a:solidFill>
                  <a:srgbClr val="000000"/>
                </a:solidFill>
                <a:latin typeface="KG Primary Penmanship"/>
              </a:rPr>
              <a:t>Flying Start Curriculum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73107" y="4341005"/>
            <a:ext cx="3512820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Super Duper Me!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739566" y="4187370"/>
            <a:ext cx="2781300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Once Upon a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Celebration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60633" y="4071299"/>
            <a:ext cx="2409706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Marvellous </a:t>
            </a:r>
          </a:p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Machines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28700" y="7755720"/>
            <a:ext cx="4431983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Creep, Crawl, Wriggle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363461" y="7746116"/>
            <a:ext cx="4295894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Ready, Steady, Grow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242134" y="7746116"/>
            <a:ext cx="152447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Splash!</a:t>
            </a:r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id="{9834325B-9B03-40E8-B86F-2C29CB6C6633}"/>
              </a:ext>
            </a:extLst>
          </p:cNvPr>
          <p:cNvSpPr/>
          <p:nvPr/>
        </p:nvSpPr>
        <p:spPr>
          <a:xfrm>
            <a:off x="1639807" y="5365606"/>
            <a:ext cx="3313192" cy="2390114"/>
          </a:xfrm>
          <a:custGeom>
            <a:avLst/>
            <a:gdLst/>
            <a:ahLst/>
            <a:cxnLst/>
            <a:rect l="l" t="t" r="r" b="b"/>
            <a:pathLst>
              <a:path w="3876526" h="2907395">
                <a:moveTo>
                  <a:pt x="0" y="0"/>
                </a:moveTo>
                <a:lnTo>
                  <a:pt x="3876526" y="0"/>
                </a:lnTo>
                <a:lnTo>
                  <a:pt x="3876526" y="2907395"/>
                </a:lnTo>
                <a:lnTo>
                  <a:pt x="0" y="2907395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5" name="TextBox 17">
            <a:extLst>
              <a:ext uri="{FF2B5EF4-FFF2-40B4-BE49-F238E27FC236}">
                <a16:creationId xmlns:a16="http://schemas.microsoft.com/office/drawing/2014/main" id="{CBF6541A-A0F6-4CFF-8B5B-CE85B769ABA1}"/>
              </a:ext>
            </a:extLst>
          </p:cNvPr>
          <p:cNvSpPr txBox="1"/>
          <p:nvPr/>
        </p:nvSpPr>
        <p:spPr>
          <a:xfrm>
            <a:off x="228600" y="8656097"/>
            <a:ext cx="14630400" cy="1189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</a:rPr>
              <a:t>Look out on Tapestry for the knowledge </a:t>
            </a:r>
            <a:r>
              <a:rPr lang="en-US" sz="3399" dirty="0" err="1">
                <a:solidFill>
                  <a:srgbClr val="000000"/>
                </a:solidFill>
                <a:latin typeface="Canva Sans"/>
              </a:rPr>
              <a:t>orgainiser</a:t>
            </a:r>
            <a:r>
              <a:rPr lang="en-US" sz="3399" dirty="0">
                <a:solidFill>
                  <a:srgbClr val="000000"/>
                </a:solidFill>
                <a:latin typeface="Canva Sans"/>
              </a:rPr>
              <a:t> each term. This will contain key information that you child will be learning!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394973" y="462344"/>
            <a:ext cx="13004411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A DAY IN THE LIFE</a:t>
            </a:r>
          </a:p>
        </p:txBody>
      </p:sp>
      <p:sp>
        <p:nvSpPr>
          <p:cNvPr id="3" name="Freeform 3"/>
          <p:cNvSpPr/>
          <p:nvPr/>
        </p:nvSpPr>
        <p:spPr>
          <a:xfrm rot="-9651315">
            <a:off x="15718591" y="-674250"/>
            <a:ext cx="4142634" cy="4290864"/>
          </a:xfrm>
          <a:custGeom>
            <a:avLst/>
            <a:gdLst/>
            <a:ahLst/>
            <a:cxnLst/>
            <a:rect l="l" t="t" r="r" b="b"/>
            <a:pathLst>
              <a:path w="4142634" h="4290864">
                <a:moveTo>
                  <a:pt x="0" y="0"/>
                </a:moveTo>
                <a:lnTo>
                  <a:pt x="4142633" y="0"/>
                </a:lnTo>
                <a:lnTo>
                  <a:pt x="4142633" y="4290863"/>
                </a:lnTo>
                <a:lnTo>
                  <a:pt x="0" y="42908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9651315">
            <a:off x="8010250" y="8042587"/>
            <a:ext cx="2918218" cy="3022636"/>
          </a:xfrm>
          <a:custGeom>
            <a:avLst/>
            <a:gdLst/>
            <a:ahLst/>
            <a:cxnLst/>
            <a:rect l="l" t="t" r="r" b="b"/>
            <a:pathLst>
              <a:path w="2918218" h="3022636">
                <a:moveTo>
                  <a:pt x="0" y="0"/>
                </a:moveTo>
                <a:lnTo>
                  <a:pt x="2918218" y="0"/>
                </a:lnTo>
                <a:lnTo>
                  <a:pt x="2918218" y="3022636"/>
                </a:lnTo>
                <a:lnTo>
                  <a:pt x="0" y="30226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019124" y="3279585"/>
            <a:ext cx="7240176" cy="4924855"/>
          </a:xfrm>
          <a:custGeom>
            <a:avLst/>
            <a:gdLst/>
            <a:ahLst/>
            <a:cxnLst/>
            <a:rect l="l" t="t" r="r" b="b"/>
            <a:pathLst>
              <a:path w="7240176" h="4924855">
                <a:moveTo>
                  <a:pt x="0" y="0"/>
                </a:moveTo>
                <a:lnTo>
                  <a:pt x="7240176" y="0"/>
                </a:lnTo>
                <a:lnTo>
                  <a:pt x="7240176" y="4924854"/>
                </a:lnTo>
                <a:lnTo>
                  <a:pt x="0" y="49248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394973" y="1366407"/>
            <a:ext cx="14464726" cy="10394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49"/>
              </a:lnSpc>
            </a:pPr>
            <a:r>
              <a:rPr lang="en-US" sz="4963">
                <a:solidFill>
                  <a:srgbClr val="000000"/>
                </a:solidFill>
                <a:latin typeface="KG Primary Penmanship"/>
              </a:rPr>
              <a:t>Morning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Soft Start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Welcome Registration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Phonics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Snack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Carpet Time Storytime/Field of Study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Busy Bird Time (Continuous Provision)</a:t>
            </a:r>
          </a:p>
          <a:p>
            <a:pPr algn="l">
              <a:lnSpc>
                <a:spcPts val="6669"/>
              </a:lnSpc>
            </a:pPr>
            <a:r>
              <a:rPr lang="en-US" sz="4763">
                <a:solidFill>
                  <a:srgbClr val="000000"/>
                </a:solidFill>
                <a:latin typeface="KG Primary Penmanship"/>
              </a:rPr>
              <a:t>Lunch at 11:30</a:t>
            </a:r>
          </a:p>
          <a:p>
            <a:pPr algn="l">
              <a:lnSpc>
                <a:spcPts val="6949"/>
              </a:lnSpc>
            </a:pPr>
            <a:r>
              <a:rPr lang="en-US" sz="4963">
                <a:solidFill>
                  <a:srgbClr val="000000"/>
                </a:solidFill>
                <a:latin typeface="KG Primary Penmanship"/>
              </a:rPr>
              <a:t>Afternoon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Dough Disco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Carpet Time Maths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Busy Bird Time (Continuous Provision)</a:t>
            </a:r>
          </a:p>
          <a:p>
            <a:pPr algn="l">
              <a:lnSpc>
                <a:spcPts val="4709"/>
              </a:lnSpc>
            </a:pPr>
            <a:r>
              <a:rPr lang="en-US" sz="3364">
                <a:solidFill>
                  <a:srgbClr val="000000"/>
                </a:solidFill>
                <a:latin typeface="KG Primary Penmanship"/>
              </a:rPr>
              <a:t>Helicopter Stories/Poetry Basket</a:t>
            </a:r>
          </a:p>
          <a:p>
            <a:pPr algn="l">
              <a:lnSpc>
                <a:spcPts val="6809"/>
              </a:lnSpc>
            </a:pPr>
            <a:endParaRPr lang="en-US" sz="3364">
              <a:solidFill>
                <a:srgbClr val="000000"/>
              </a:solidFill>
              <a:latin typeface="KG Primary Penmanship"/>
            </a:endParaRPr>
          </a:p>
          <a:p>
            <a:pPr algn="ctr">
              <a:lnSpc>
                <a:spcPts val="8489"/>
              </a:lnSpc>
              <a:spcBef>
                <a:spcPct val="0"/>
              </a:spcBef>
            </a:pPr>
            <a:endParaRPr lang="en-US" sz="3364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1277494" y="-3774855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 flipH="1" flipV="1">
            <a:off x="12277594" y="6339849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0" y="7176107"/>
                </a:moveTo>
                <a:lnTo>
                  <a:pt x="0" y="7176107"/>
                </a:lnTo>
                <a:lnTo>
                  <a:pt x="0" y="0"/>
                </a:lnTo>
                <a:lnTo>
                  <a:pt x="8417720" y="0"/>
                </a:lnTo>
                <a:lnTo>
                  <a:pt x="8417720" y="717610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70946" y="6664652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094844" y="-379754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333354" y="-160736"/>
            <a:ext cx="6696760" cy="3352827"/>
          </a:xfrm>
          <a:custGeom>
            <a:avLst/>
            <a:gdLst/>
            <a:ahLst/>
            <a:cxnLst/>
            <a:rect l="l" t="t" r="r" b="b"/>
            <a:pathLst>
              <a:path w="6696760" h="3352827">
                <a:moveTo>
                  <a:pt x="0" y="0"/>
                </a:moveTo>
                <a:lnTo>
                  <a:pt x="6696760" y="0"/>
                </a:lnTo>
                <a:lnTo>
                  <a:pt x="6696760" y="3352827"/>
                </a:lnTo>
                <a:lnTo>
                  <a:pt x="0" y="33528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327650" y="3933485"/>
            <a:ext cx="9753520" cy="1493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80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PHONICS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27650" y="5280928"/>
            <a:ext cx="8274084" cy="4190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71"/>
              </a:lnSpc>
            </a:pPr>
            <a:r>
              <a:rPr lang="en-US" sz="3408">
                <a:solidFill>
                  <a:srgbClr val="000000"/>
                </a:solidFill>
                <a:latin typeface="KG Primary Penmanship"/>
              </a:rPr>
              <a:t>Watch video tutorials on www.ruthmiskin.com</a:t>
            </a:r>
          </a:p>
          <a:p>
            <a:pPr algn="l">
              <a:lnSpc>
                <a:spcPts val="4771"/>
              </a:lnSpc>
            </a:pPr>
            <a:r>
              <a:rPr lang="en-US" sz="3408">
                <a:solidFill>
                  <a:srgbClr val="000000"/>
                </a:solidFill>
                <a:latin typeface="KG Primary Penmanship"/>
              </a:rPr>
              <a:t>to help you to understand more about Read Write Inc. Phonics and how to help your child read and write at home.</a:t>
            </a:r>
          </a:p>
          <a:p>
            <a:pPr algn="l">
              <a:lnSpc>
                <a:spcPts val="4771"/>
              </a:lnSpc>
            </a:pPr>
            <a:endParaRPr lang="en-US" sz="3408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4771"/>
              </a:lnSpc>
              <a:spcBef>
                <a:spcPct val="0"/>
              </a:spcBef>
            </a:pPr>
            <a:r>
              <a:rPr lang="en-US" sz="3408">
                <a:solidFill>
                  <a:srgbClr val="000000"/>
                </a:solidFill>
                <a:latin typeface="KG Primary Penmanship"/>
              </a:rPr>
              <a:t>In September you will be invited to 15mins of Phonics for Parents to watch RWI in action!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264329">
            <a:off x="7981612" y="1214524"/>
            <a:ext cx="10636230" cy="9067386"/>
          </a:xfrm>
          <a:custGeom>
            <a:avLst/>
            <a:gdLst/>
            <a:ahLst/>
            <a:cxnLst/>
            <a:rect l="l" t="t" r="r" b="b"/>
            <a:pathLst>
              <a:path w="10636230" h="9067386">
                <a:moveTo>
                  <a:pt x="0" y="0"/>
                </a:moveTo>
                <a:lnTo>
                  <a:pt x="10636230" y="0"/>
                </a:lnTo>
                <a:lnTo>
                  <a:pt x="10636230" y="9067386"/>
                </a:lnTo>
                <a:lnTo>
                  <a:pt x="0" y="9067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0847266" y="5272662"/>
            <a:ext cx="4944415" cy="3985638"/>
            <a:chOff x="0" y="0"/>
            <a:chExt cx="4605527" cy="371246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605527" cy="3712464"/>
            </a:xfrm>
            <a:custGeom>
              <a:avLst/>
              <a:gdLst/>
              <a:ahLst/>
              <a:cxnLst/>
              <a:rect l="l" t="t" r="r" b="b"/>
              <a:pathLst>
                <a:path w="4605527" h="3712464">
                  <a:moveTo>
                    <a:pt x="4605527" y="3712464"/>
                  </a:moveTo>
                  <a:lnTo>
                    <a:pt x="0" y="3712464"/>
                  </a:lnTo>
                  <a:lnTo>
                    <a:pt x="0" y="0"/>
                  </a:lnTo>
                  <a:lnTo>
                    <a:pt x="4605527" y="0"/>
                  </a:lnTo>
                  <a:lnTo>
                    <a:pt x="4605527" y="3712464"/>
                  </a:ln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44741" y="-24384"/>
              <a:ext cx="4526947" cy="3651107"/>
            </a:xfrm>
            <a:custGeom>
              <a:avLst/>
              <a:gdLst/>
              <a:ahLst/>
              <a:cxnLst/>
              <a:rect l="l" t="t" r="r" b="b"/>
              <a:pathLst>
                <a:path w="4526947" h="3651107">
                  <a:moveTo>
                    <a:pt x="2641386" y="3618544"/>
                  </a:moveTo>
                  <a:cubicBezTo>
                    <a:pt x="2240620" y="3651108"/>
                    <a:pt x="1838727" y="3569536"/>
                    <a:pt x="1453413" y="3454612"/>
                  </a:cubicBezTo>
                  <a:cubicBezTo>
                    <a:pt x="1161920" y="3367672"/>
                    <a:pt x="870095" y="3257995"/>
                    <a:pt x="635273" y="3064637"/>
                  </a:cubicBezTo>
                  <a:cubicBezTo>
                    <a:pt x="300543" y="2789014"/>
                    <a:pt x="112896" y="2363359"/>
                    <a:pt x="58919" y="1933123"/>
                  </a:cubicBezTo>
                  <a:cubicBezTo>
                    <a:pt x="0" y="1463506"/>
                    <a:pt x="97051" y="962320"/>
                    <a:pt x="389363" y="590080"/>
                  </a:cubicBezTo>
                  <a:cubicBezTo>
                    <a:pt x="681674" y="217839"/>
                    <a:pt x="1184181" y="0"/>
                    <a:pt x="1644781" y="108864"/>
                  </a:cubicBezTo>
                  <a:cubicBezTo>
                    <a:pt x="1961698" y="183769"/>
                    <a:pt x="2227591" y="396412"/>
                    <a:pt x="2459922" y="624599"/>
                  </a:cubicBezTo>
                  <a:cubicBezTo>
                    <a:pt x="2692255" y="852789"/>
                    <a:pt x="2905450" y="1104561"/>
                    <a:pt x="3173128" y="1290023"/>
                  </a:cubicBezTo>
                  <a:cubicBezTo>
                    <a:pt x="3393050" y="1442396"/>
                    <a:pt x="3643019" y="1545182"/>
                    <a:pt x="3874124" y="1679990"/>
                  </a:cubicBezTo>
                  <a:cubicBezTo>
                    <a:pt x="4105232" y="1814798"/>
                    <a:pt x="4325731" y="1992340"/>
                    <a:pt x="4432106" y="2237839"/>
                  </a:cubicBezTo>
                  <a:cubicBezTo>
                    <a:pt x="4526947" y="2456722"/>
                    <a:pt x="4479206" y="2666180"/>
                    <a:pt x="4356655" y="2859725"/>
                  </a:cubicBezTo>
                  <a:cubicBezTo>
                    <a:pt x="4333250" y="2896688"/>
                    <a:pt x="4308155" y="2931855"/>
                    <a:pt x="4281520" y="2965317"/>
                  </a:cubicBezTo>
                  <a:cubicBezTo>
                    <a:pt x="3903003" y="3440859"/>
                    <a:pt x="3213362" y="3572068"/>
                    <a:pt x="2641386" y="3618544"/>
                  </a:cubicBezTo>
                  <a:close/>
                  <a:moveTo>
                    <a:pt x="4223409" y="1187779"/>
                  </a:moveTo>
                  <a:cubicBezTo>
                    <a:pt x="4291389" y="1161310"/>
                    <a:pt x="4355485" y="1108141"/>
                    <a:pt x="4362212" y="1031173"/>
                  </a:cubicBezTo>
                  <a:cubicBezTo>
                    <a:pt x="4365996" y="987881"/>
                    <a:pt x="4355004" y="944757"/>
                    <a:pt x="4342804" y="903049"/>
                  </a:cubicBezTo>
                  <a:cubicBezTo>
                    <a:pt x="4247225" y="576292"/>
                    <a:pt x="4015401" y="20573"/>
                    <a:pt x="3585291" y="86123"/>
                  </a:cubicBezTo>
                  <a:cubicBezTo>
                    <a:pt x="3477023" y="102624"/>
                    <a:pt x="3376057" y="151054"/>
                    <a:pt x="3282599" y="208149"/>
                  </a:cubicBezTo>
                  <a:cubicBezTo>
                    <a:pt x="3172632" y="275330"/>
                    <a:pt x="3062352" y="368672"/>
                    <a:pt x="3044759" y="496331"/>
                  </a:cubicBezTo>
                  <a:cubicBezTo>
                    <a:pt x="3027857" y="618964"/>
                    <a:pt x="3102238" y="735455"/>
                    <a:pt x="3186304" y="826324"/>
                  </a:cubicBezTo>
                  <a:cubicBezTo>
                    <a:pt x="3332401" y="984246"/>
                    <a:pt x="3530408" y="1091965"/>
                    <a:pt x="3737932" y="1144730"/>
                  </a:cubicBezTo>
                  <a:cubicBezTo>
                    <a:pt x="3858914" y="1175490"/>
                    <a:pt x="3992751" y="1213094"/>
                    <a:pt x="4118093" y="1209270"/>
                  </a:cubicBezTo>
                  <a:cubicBezTo>
                    <a:pt x="4153352" y="1208193"/>
                    <a:pt x="4189754" y="1200880"/>
                    <a:pt x="4223409" y="1187779"/>
                  </a:cubicBezTo>
                  <a:close/>
                </a:path>
              </a:pathLst>
            </a:custGeom>
            <a:blipFill>
              <a:blip r:embed="rId7"/>
              <a:stretch>
                <a:fillRect r="-6851"/>
              </a:stretch>
            </a:blip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10847266" y="1028700"/>
            <a:ext cx="4944415" cy="3985638"/>
            <a:chOff x="0" y="0"/>
            <a:chExt cx="4605527" cy="371246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605527" cy="3712464"/>
            </a:xfrm>
            <a:custGeom>
              <a:avLst/>
              <a:gdLst/>
              <a:ahLst/>
              <a:cxnLst/>
              <a:rect l="l" t="t" r="r" b="b"/>
              <a:pathLst>
                <a:path w="4605527" h="3712464">
                  <a:moveTo>
                    <a:pt x="4605527" y="3712464"/>
                  </a:moveTo>
                  <a:lnTo>
                    <a:pt x="0" y="3712464"/>
                  </a:lnTo>
                  <a:lnTo>
                    <a:pt x="0" y="0"/>
                  </a:lnTo>
                  <a:lnTo>
                    <a:pt x="4605527" y="0"/>
                  </a:lnTo>
                  <a:lnTo>
                    <a:pt x="4605527" y="3712464"/>
                  </a:ln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44741" y="-24384"/>
              <a:ext cx="4526947" cy="3651107"/>
            </a:xfrm>
            <a:custGeom>
              <a:avLst/>
              <a:gdLst/>
              <a:ahLst/>
              <a:cxnLst/>
              <a:rect l="l" t="t" r="r" b="b"/>
              <a:pathLst>
                <a:path w="4526947" h="3651107">
                  <a:moveTo>
                    <a:pt x="2641386" y="3618544"/>
                  </a:moveTo>
                  <a:cubicBezTo>
                    <a:pt x="2240620" y="3651108"/>
                    <a:pt x="1838727" y="3569536"/>
                    <a:pt x="1453413" y="3454612"/>
                  </a:cubicBezTo>
                  <a:cubicBezTo>
                    <a:pt x="1161920" y="3367672"/>
                    <a:pt x="870095" y="3257995"/>
                    <a:pt x="635273" y="3064637"/>
                  </a:cubicBezTo>
                  <a:cubicBezTo>
                    <a:pt x="300543" y="2789014"/>
                    <a:pt x="112896" y="2363359"/>
                    <a:pt x="58919" y="1933123"/>
                  </a:cubicBezTo>
                  <a:cubicBezTo>
                    <a:pt x="0" y="1463506"/>
                    <a:pt x="97051" y="962320"/>
                    <a:pt x="389363" y="590080"/>
                  </a:cubicBezTo>
                  <a:cubicBezTo>
                    <a:pt x="681674" y="217839"/>
                    <a:pt x="1184181" y="0"/>
                    <a:pt x="1644781" y="108864"/>
                  </a:cubicBezTo>
                  <a:cubicBezTo>
                    <a:pt x="1961698" y="183769"/>
                    <a:pt x="2227591" y="396412"/>
                    <a:pt x="2459922" y="624599"/>
                  </a:cubicBezTo>
                  <a:cubicBezTo>
                    <a:pt x="2692255" y="852789"/>
                    <a:pt x="2905450" y="1104561"/>
                    <a:pt x="3173128" y="1290023"/>
                  </a:cubicBezTo>
                  <a:cubicBezTo>
                    <a:pt x="3393050" y="1442396"/>
                    <a:pt x="3643019" y="1545182"/>
                    <a:pt x="3874124" y="1679990"/>
                  </a:cubicBezTo>
                  <a:cubicBezTo>
                    <a:pt x="4105232" y="1814798"/>
                    <a:pt x="4325731" y="1992340"/>
                    <a:pt x="4432106" y="2237839"/>
                  </a:cubicBezTo>
                  <a:cubicBezTo>
                    <a:pt x="4526947" y="2456722"/>
                    <a:pt x="4479206" y="2666180"/>
                    <a:pt x="4356655" y="2859725"/>
                  </a:cubicBezTo>
                  <a:cubicBezTo>
                    <a:pt x="4333250" y="2896688"/>
                    <a:pt x="4308155" y="2931855"/>
                    <a:pt x="4281520" y="2965317"/>
                  </a:cubicBezTo>
                  <a:cubicBezTo>
                    <a:pt x="3903003" y="3440859"/>
                    <a:pt x="3213362" y="3572068"/>
                    <a:pt x="2641386" y="3618544"/>
                  </a:cubicBezTo>
                  <a:close/>
                  <a:moveTo>
                    <a:pt x="4223409" y="1187779"/>
                  </a:moveTo>
                  <a:cubicBezTo>
                    <a:pt x="4291389" y="1161310"/>
                    <a:pt x="4355485" y="1108141"/>
                    <a:pt x="4362212" y="1031173"/>
                  </a:cubicBezTo>
                  <a:cubicBezTo>
                    <a:pt x="4365996" y="987881"/>
                    <a:pt x="4355004" y="944757"/>
                    <a:pt x="4342804" y="903049"/>
                  </a:cubicBezTo>
                  <a:cubicBezTo>
                    <a:pt x="4247225" y="576292"/>
                    <a:pt x="4015401" y="20573"/>
                    <a:pt x="3585291" y="86123"/>
                  </a:cubicBezTo>
                  <a:cubicBezTo>
                    <a:pt x="3477023" y="102624"/>
                    <a:pt x="3376057" y="151054"/>
                    <a:pt x="3282599" y="208149"/>
                  </a:cubicBezTo>
                  <a:cubicBezTo>
                    <a:pt x="3172632" y="275330"/>
                    <a:pt x="3062352" y="368672"/>
                    <a:pt x="3044759" y="496331"/>
                  </a:cubicBezTo>
                  <a:cubicBezTo>
                    <a:pt x="3027857" y="618964"/>
                    <a:pt x="3102238" y="735455"/>
                    <a:pt x="3186304" y="826324"/>
                  </a:cubicBezTo>
                  <a:cubicBezTo>
                    <a:pt x="3332401" y="984246"/>
                    <a:pt x="3530408" y="1091965"/>
                    <a:pt x="3737932" y="1144730"/>
                  </a:cubicBezTo>
                  <a:cubicBezTo>
                    <a:pt x="3858914" y="1175490"/>
                    <a:pt x="3992751" y="1213094"/>
                    <a:pt x="4118093" y="1209270"/>
                  </a:cubicBezTo>
                  <a:cubicBezTo>
                    <a:pt x="4153352" y="1208193"/>
                    <a:pt x="4189754" y="1200880"/>
                    <a:pt x="4223409" y="1187779"/>
                  </a:cubicBezTo>
                  <a:close/>
                </a:path>
              </a:pathLst>
            </a:custGeom>
            <a:blipFill>
              <a:blip r:embed="rId8"/>
              <a:stretch>
                <a:fillRect l="-3395" r="-3395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1028700" y="2437666"/>
            <a:ext cx="674756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PE</a:t>
            </a:r>
          </a:p>
        </p:txBody>
      </p:sp>
      <p:sp>
        <p:nvSpPr>
          <p:cNvPr id="11" name="Freeform 11"/>
          <p:cNvSpPr/>
          <p:nvPr/>
        </p:nvSpPr>
        <p:spPr>
          <a:xfrm>
            <a:off x="6529428" y="1374684"/>
            <a:ext cx="2493663" cy="2582890"/>
          </a:xfrm>
          <a:custGeom>
            <a:avLst/>
            <a:gdLst/>
            <a:ahLst/>
            <a:cxnLst/>
            <a:rect l="l" t="t" r="r" b="b"/>
            <a:pathLst>
              <a:path w="2493663" h="2582890">
                <a:moveTo>
                  <a:pt x="0" y="0"/>
                </a:moveTo>
                <a:lnTo>
                  <a:pt x="2493663" y="0"/>
                </a:lnTo>
                <a:lnTo>
                  <a:pt x="2493663" y="2582891"/>
                </a:lnTo>
                <a:lnTo>
                  <a:pt x="0" y="258289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591283" y="4267140"/>
            <a:ext cx="8185727" cy="5441101"/>
          </a:xfrm>
          <a:custGeom>
            <a:avLst/>
            <a:gdLst/>
            <a:ahLst/>
            <a:cxnLst/>
            <a:rect l="l" t="t" r="r" b="b"/>
            <a:pathLst>
              <a:path w="8185727" h="5441101">
                <a:moveTo>
                  <a:pt x="0" y="0"/>
                </a:moveTo>
                <a:lnTo>
                  <a:pt x="8185727" y="0"/>
                </a:lnTo>
                <a:lnTo>
                  <a:pt x="8185727" y="5441101"/>
                </a:lnTo>
                <a:lnTo>
                  <a:pt x="0" y="544110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490109" y="952287"/>
            <a:ext cx="2671398" cy="3427684"/>
          </a:xfrm>
          <a:custGeom>
            <a:avLst/>
            <a:gdLst/>
            <a:ahLst/>
            <a:cxnLst/>
            <a:rect l="l" t="t" r="r" b="b"/>
            <a:pathLst>
              <a:path w="2671398" h="3427684">
                <a:moveTo>
                  <a:pt x="0" y="0"/>
                </a:moveTo>
                <a:lnTo>
                  <a:pt x="2671398" y="0"/>
                </a:lnTo>
                <a:lnTo>
                  <a:pt x="2671398" y="3427684"/>
                </a:lnTo>
                <a:lnTo>
                  <a:pt x="0" y="342768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0993" y="4762919"/>
            <a:ext cx="2739132" cy="2754677"/>
          </a:xfrm>
          <a:custGeom>
            <a:avLst/>
            <a:gdLst/>
            <a:ahLst/>
            <a:cxnLst/>
            <a:rect l="l" t="t" r="r" b="b"/>
            <a:pathLst>
              <a:path w="2739132" h="2754677">
                <a:moveTo>
                  <a:pt x="0" y="0"/>
                </a:moveTo>
                <a:lnTo>
                  <a:pt x="2739132" y="0"/>
                </a:lnTo>
                <a:lnTo>
                  <a:pt x="2739132" y="2754677"/>
                </a:lnTo>
                <a:lnTo>
                  <a:pt x="0" y="275467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744200" y="4914900"/>
            <a:ext cx="7924800" cy="7044858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200400" y="786904"/>
            <a:ext cx="10746979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 dirty="0">
                <a:solidFill>
                  <a:srgbClr val="000000"/>
                </a:solidFill>
                <a:latin typeface="Luckiest Guy"/>
              </a:rPr>
              <a:t>WORKING TOGETHER</a:t>
            </a:r>
          </a:p>
        </p:txBody>
      </p:sp>
      <p:sp>
        <p:nvSpPr>
          <p:cNvPr id="5" name="Freeform 5"/>
          <p:cNvSpPr/>
          <p:nvPr/>
        </p:nvSpPr>
        <p:spPr>
          <a:xfrm flipH="1" flipV="1">
            <a:off x="-1158491" y="-2004039"/>
            <a:ext cx="5105791" cy="4352687"/>
          </a:xfrm>
          <a:custGeom>
            <a:avLst/>
            <a:gdLst/>
            <a:ahLst/>
            <a:cxnLst/>
            <a:rect l="l" t="t" r="r" b="b"/>
            <a:pathLst>
              <a:path w="5105791" h="4352687">
                <a:moveTo>
                  <a:pt x="5105791" y="4352687"/>
                </a:moveTo>
                <a:lnTo>
                  <a:pt x="0" y="4352687"/>
                </a:lnTo>
                <a:lnTo>
                  <a:pt x="0" y="0"/>
                </a:lnTo>
                <a:lnTo>
                  <a:pt x="5105791" y="0"/>
                </a:lnTo>
                <a:lnTo>
                  <a:pt x="5105791" y="4352687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352" y="8077997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47379" y="-64991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716000" y="6657340"/>
            <a:ext cx="4112755" cy="3629660"/>
          </a:xfrm>
          <a:custGeom>
            <a:avLst/>
            <a:gdLst/>
            <a:ahLst/>
            <a:cxnLst/>
            <a:rect l="l" t="t" r="r" b="b"/>
            <a:pathLst>
              <a:path w="4966983" h="4966983">
                <a:moveTo>
                  <a:pt x="0" y="0"/>
                </a:moveTo>
                <a:lnTo>
                  <a:pt x="4966983" y="0"/>
                </a:lnTo>
                <a:lnTo>
                  <a:pt x="4966983" y="4966983"/>
                </a:lnTo>
                <a:lnTo>
                  <a:pt x="0" y="496698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187640" y="5623175"/>
            <a:ext cx="1705839" cy="1034165"/>
          </a:xfrm>
          <a:custGeom>
            <a:avLst/>
            <a:gdLst/>
            <a:ahLst/>
            <a:cxnLst/>
            <a:rect l="l" t="t" r="r" b="b"/>
            <a:pathLst>
              <a:path w="1705839" h="1034165">
                <a:moveTo>
                  <a:pt x="0" y="0"/>
                </a:moveTo>
                <a:lnTo>
                  <a:pt x="1705838" y="0"/>
                </a:lnTo>
                <a:lnTo>
                  <a:pt x="1705838" y="1034165"/>
                </a:lnTo>
                <a:lnTo>
                  <a:pt x="0" y="103416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733800" y="2479598"/>
            <a:ext cx="11618028" cy="65645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Tapestry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Weekly Memos</a:t>
            </a:r>
          </a:p>
          <a:p>
            <a:pPr marL="1036312" lvl="1" indent="-518156" algn="l">
              <a:lnSpc>
                <a:spcPts val="6719"/>
              </a:lnSpc>
              <a:buFont typeface="Arial"/>
              <a:buChar char="•"/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WOW Moments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Floor Book –</a:t>
            </a:r>
            <a:r>
              <a:rPr lang="en-US" sz="4000" dirty="0" err="1">
                <a:solidFill>
                  <a:srgbClr val="000000"/>
                </a:solidFill>
                <a:latin typeface="KG Primary Penmanship"/>
              </a:rPr>
              <a:t>snipets</a:t>
            </a:r>
            <a:r>
              <a:rPr lang="en-US" sz="4000" dirty="0">
                <a:solidFill>
                  <a:srgbClr val="000000"/>
                </a:solidFill>
                <a:latin typeface="KG Primary Penmanship"/>
              </a:rPr>
              <a:t> of the best pieces of work from each week  </a:t>
            </a:r>
            <a:endParaRPr lang="en-US" sz="4799" dirty="0">
              <a:solidFill>
                <a:srgbClr val="000000"/>
              </a:solidFill>
              <a:latin typeface="KG Primary Penmanship"/>
            </a:endParaRP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Parent Pit-Stops</a:t>
            </a:r>
          </a:p>
          <a:p>
            <a:pPr algn="l"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Reading Eggs</a:t>
            </a:r>
          </a:p>
          <a:p>
            <a:pPr>
              <a:lnSpc>
                <a:spcPts val="6719"/>
              </a:lnSpc>
            </a:pPr>
            <a:r>
              <a:rPr lang="en-US" sz="4799" dirty="0">
                <a:solidFill>
                  <a:srgbClr val="000000"/>
                </a:solidFill>
                <a:latin typeface="KG Primary Penmanship"/>
              </a:rPr>
              <a:t>• Homework folders</a:t>
            </a:r>
          </a:p>
          <a:p>
            <a:pPr algn="l">
              <a:lnSpc>
                <a:spcPts val="3780"/>
              </a:lnSpc>
            </a:pPr>
            <a:endParaRPr lang="en-US" sz="4799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242389" y="448546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242389" y="5448924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334735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34735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334735" y="4485468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267240" y="970828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DAILY ESSENTIALS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89703" y="2685717"/>
            <a:ext cx="7825837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School Uniform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689703" y="3661793"/>
            <a:ext cx="7825837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Lunches/Lunchboxes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4609128"/>
            <a:ext cx="7825837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Know Nuts</a:t>
            </a:r>
          </a:p>
        </p:txBody>
      </p:sp>
      <p:sp>
        <p:nvSpPr>
          <p:cNvPr id="13" name="Freeform 13"/>
          <p:cNvSpPr/>
          <p:nvPr/>
        </p:nvSpPr>
        <p:spPr>
          <a:xfrm>
            <a:off x="5334735" y="5448924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5689703" y="5610849"/>
            <a:ext cx="7264297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dirty="0">
                <a:solidFill>
                  <a:srgbClr val="000000"/>
                </a:solidFill>
                <a:latin typeface="Poppins"/>
              </a:rPr>
              <a:t>PE Kit (every Friday)</a:t>
            </a:r>
          </a:p>
        </p:txBody>
      </p:sp>
      <p:sp>
        <p:nvSpPr>
          <p:cNvPr id="15" name="Freeform 15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4495267" y="6526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2" y="0"/>
                </a:lnTo>
                <a:lnTo>
                  <a:pt x="39726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267240" y="6526706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334735" y="6526706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5689703" y="6666487"/>
            <a:ext cx="6140685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Water Bottle</a:t>
            </a:r>
          </a:p>
        </p:txBody>
      </p:sp>
      <p:sp>
        <p:nvSpPr>
          <p:cNvPr id="22" name="Freeform 22"/>
          <p:cNvSpPr/>
          <p:nvPr/>
        </p:nvSpPr>
        <p:spPr>
          <a:xfrm>
            <a:off x="4267240" y="760446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5334735" y="760446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5689703" y="7747337"/>
            <a:ext cx="6140685" cy="4838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Poppins"/>
              </a:rPr>
              <a:t>Name Everything! </a:t>
            </a:r>
          </a:p>
        </p:txBody>
      </p:sp>
      <p:sp>
        <p:nvSpPr>
          <p:cNvPr id="25" name="Freeform 25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42389" y="2560920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42389" y="3522012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2" y="0"/>
                </a:lnTo>
                <a:lnTo>
                  <a:pt x="8326922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053308" y="7276981"/>
            <a:ext cx="8326922" cy="839631"/>
          </a:xfrm>
          <a:custGeom>
            <a:avLst/>
            <a:gdLst/>
            <a:ahLst/>
            <a:cxnLst/>
            <a:rect l="l" t="t" r="r" b="b"/>
            <a:pathLst>
              <a:path w="8326922" h="839631">
                <a:moveTo>
                  <a:pt x="0" y="0"/>
                </a:moveTo>
                <a:lnTo>
                  <a:pt x="8326921" y="0"/>
                </a:lnTo>
                <a:lnTo>
                  <a:pt x="8326921" y="839631"/>
                </a:lnTo>
                <a:lnTo>
                  <a:pt x="0" y="8396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626709" y="1209132"/>
            <a:ext cx="9753520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SCHOOL INFO</a:t>
            </a:r>
          </a:p>
        </p:txBody>
      </p:sp>
      <p:sp>
        <p:nvSpPr>
          <p:cNvPr id="6" name="Freeform 6"/>
          <p:cNvSpPr/>
          <p:nvPr/>
        </p:nvSpPr>
        <p:spPr>
          <a:xfrm rot="3347119" flipH="1" flipV="1">
            <a:off x="13505083" y="-1389262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3423708">
            <a:off x="-5210747" y="5353120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78578" y="-666611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421175" y="291394"/>
            <a:ext cx="2532681" cy="2198791"/>
          </a:xfrm>
          <a:custGeom>
            <a:avLst/>
            <a:gdLst/>
            <a:ahLst/>
            <a:cxnLst/>
            <a:rect l="l" t="t" r="r" b="b"/>
            <a:pathLst>
              <a:path w="2532681" h="2198791">
                <a:moveTo>
                  <a:pt x="0" y="0"/>
                </a:moveTo>
                <a:lnTo>
                  <a:pt x="2532682" y="0"/>
                </a:lnTo>
                <a:lnTo>
                  <a:pt x="2532682" y="2198791"/>
                </a:lnTo>
                <a:lnTo>
                  <a:pt x="0" y="219879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056919" y="6172200"/>
            <a:ext cx="3939921" cy="4114800"/>
          </a:xfrm>
          <a:custGeom>
            <a:avLst/>
            <a:gdLst/>
            <a:ahLst/>
            <a:cxnLst/>
            <a:rect l="l" t="t" r="r" b="b"/>
            <a:pathLst>
              <a:path w="3939921" h="4114800">
                <a:moveTo>
                  <a:pt x="0" y="0"/>
                </a:moveTo>
                <a:lnTo>
                  <a:pt x="3939921" y="0"/>
                </a:lnTo>
                <a:lnTo>
                  <a:pt x="393992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689703" y="2704767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8:30-8:45 Drop off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89703" y="3680843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3:15-3:30 Pick Up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231081" y="7435812"/>
            <a:ext cx="7825837" cy="521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Lulu Font TH"/>
              </a:rPr>
              <a:t>97- up Club: Zoomania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053308" y="5870115"/>
            <a:ext cx="7825837" cy="1170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19"/>
              </a:lnSpc>
            </a:pPr>
            <a:r>
              <a:rPr lang="en-US" sz="6799">
                <a:solidFill>
                  <a:srgbClr val="000000"/>
                </a:solidFill>
                <a:latin typeface="KG Primary Penmanship"/>
              </a:rPr>
              <a:t>Attendance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-5757144" y="-414110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86326" y="3539838"/>
            <a:ext cx="15272974" cy="3207325"/>
          </a:xfrm>
          <a:custGeom>
            <a:avLst/>
            <a:gdLst/>
            <a:ahLst/>
            <a:cxnLst/>
            <a:rect l="l" t="t" r="r" b="b"/>
            <a:pathLst>
              <a:path w="15272974" h="3207325">
                <a:moveTo>
                  <a:pt x="0" y="0"/>
                </a:moveTo>
                <a:lnTo>
                  <a:pt x="15272974" y="0"/>
                </a:lnTo>
                <a:lnTo>
                  <a:pt x="15272974" y="3207324"/>
                </a:lnTo>
                <a:lnTo>
                  <a:pt x="0" y="32073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228227" y="1028700"/>
            <a:ext cx="6626070" cy="1391475"/>
          </a:xfrm>
          <a:custGeom>
            <a:avLst/>
            <a:gdLst/>
            <a:ahLst/>
            <a:cxnLst/>
            <a:rect l="l" t="t" r="r" b="b"/>
            <a:pathLst>
              <a:path w="6626070" h="1391475">
                <a:moveTo>
                  <a:pt x="0" y="0"/>
                </a:moveTo>
                <a:lnTo>
                  <a:pt x="6626070" y="0"/>
                </a:lnTo>
                <a:lnTo>
                  <a:pt x="6626070" y="1391475"/>
                </a:lnTo>
                <a:lnTo>
                  <a:pt x="0" y="13914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41668" y="-781706"/>
            <a:ext cx="3972652" cy="4114800"/>
          </a:xfrm>
          <a:custGeom>
            <a:avLst/>
            <a:gdLst/>
            <a:ahLst/>
            <a:cxnLst/>
            <a:rect l="l" t="t" r="r" b="b"/>
            <a:pathLst>
              <a:path w="3972652" h="4114800">
                <a:moveTo>
                  <a:pt x="0" y="0"/>
                </a:moveTo>
                <a:lnTo>
                  <a:pt x="3972653" y="0"/>
                </a:lnTo>
                <a:lnTo>
                  <a:pt x="39726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86326" y="6747162"/>
            <a:ext cx="15272974" cy="3207325"/>
          </a:xfrm>
          <a:custGeom>
            <a:avLst/>
            <a:gdLst/>
            <a:ahLst/>
            <a:cxnLst/>
            <a:rect l="l" t="t" r="r" b="b"/>
            <a:pathLst>
              <a:path w="15272974" h="3207325">
                <a:moveTo>
                  <a:pt x="0" y="0"/>
                </a:moveTo>
                <a:lnTo>
                  <a:pt x="15272974" y="0"/>
                </a:lnTo>
                <a:lnTo>
                  <a:pt x="15272974" y="3207325"/>
                </a:lnTo>
                <a:lnTo>
                  <a:pt x="0" y="3207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931252" y="4006100"/>
            <a:ext cx="4438633" cy="2274799"/>
          </a:xfrm>
          <a:custGeom>
            <a:avLst/>
            <a:gdLst/>
            <a:ahLst/>
            <a:cxnLst/>
            <a:rect l="l" t="t" r="r" b="b"/>
            <a:pathLst>
              <a:path w="4438633" h="2274799">
                <a:moveTo>
                  <a:pt x="0" y="0"/>
                </a:moveTo>
                <a:lnTo>
                  <a:pt x="4438633" y="0"/>
                </a:lnTo>
                <a:lnTo>
                  <a:pt x="4438633" y="2274800"/>
                </a:lnTo>
                <a:lnTo>
                  <a:pt x="0" y="227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756987" y="6747162"/>
            <a:ext cx="4643119" cy="2977400"/>
          </a:xfrm>
          <a:custGeom>
            <a:avLst/>
            <a:gdLst/>
            <a:ahLst/>
            <a:cxnLst/>
            <a:rect l="l" t="t" r="r" b="b"/>
            <a:pathLst>
              <a:path w="4643119" h="2977400">
                <a:moveTo>
                  <a:pt x="0" y="0"/>
                </a:moveTo>
                <a:lnTo>
                  <a:pt x="4643119" y="0"/>
                </a:lnTo>
                <a:lnTo>
                  <a:pt x="4643119" y="2977401"/>
                </a:lnTo>
                <a:lnTo>
                  <a:pt x="0" y="297740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9622813" y="4270061"/>
            <a:ext cx="10761990" cy="1651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Thursday 4th September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First Day  8:30am - 11:30am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01816" y="1381041"/>
            <a:ext cx="6152481" cy="7439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88"/>
              </a:lnSpc>
            </a:pPr>
            <a:r>
              <a:rPr lang="en-US" sz="5267">
                <a:solidFill>
                  <a:srgbClr val="000000"/>
                </a:solidFill>
                <a:latin typeface="Luckiest Guy"/>
              </a:rPr>
              <a:t>IMPORTANT DATES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434888" y="7271893"/>
            <a:ext cx="10761990" cy="33280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Friday 5th September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Second Day 8:30 - 12:30 </a:t>
            </a:r>
          </a:p>
          <a:p>
            <a:pPr algn="l">
              <a:lnSpc>
                <a:spcPts val="6615"/>
              </a:lnSpc>
            </a:pPr>
            <a:r>
              <a:rPr lang="en-US" sz="4725" dirty="0">
                <a:solidFill>
                  <a:srgbClr val="000000"/>
                </a:solidFill>
                <a:latin typeface="KG Primary Penmanship"/>
              </a:rPr>
              <a:t>(with Lunch)</a:t>
            </a:r>
          </a:p>
          <a:p>
            <a:pPr algn="l">
              <a:lnSpc>
                <a:spcPts val="6615"/>
              </a:lnSpc>
            </a:pPr>
            <a:endParaRPr lang="en-US" sz="4725" dirty="0">
              <a:solidFill>
                <a:srgbClr val="000000"/>
              </a:solidFill>
              <a:latin typeface="KG Primary Penmanship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76545" y="5232359"/>
            <a:ext cx="525947" cy="721374"/>
          </a:xfrm>
          <a:custGeom>
            <a:avLst/>
            <a:gdLst/>
            <a:ahLst/>
            <a:cxnLst/>
            <a:rect l="l" t="t" r="r" b="b"/>
            <a:pathLst>
              <a:path w="525947" h="721374">
                <a:moveTo>
                  <a:pt x="0" y="0"/>
                </a:moveTo>
                <a:lnTo>
                  <a:pt x="525948" y="0"/>
                </a:lnTo>
                <a:lnTo>
                  <a:pt x="525948" y="721374"/>
                </a:lnTo>
                <a:lnTo>
                  <a:pt x="0" y="7213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54978" y="6237079"/>
            <a:ext cx="601230" cy="611797"/>
          </a:xfrm>
          <a:custGeom>
            <a:avLst/>
            <a:gdLst/>
            <a:ahLst/>
            <a:cxnLst/>
            <a:rect l="l" t="t" r="r" b="b"/>
            <a:pathLst>
              <a:path w="601230" h="611797">
                <a:moveTo>
                  <a:pt x="0" y="0"/>
                </a:moveTo>
                <a:lnTo>
                  <a:pt x="601231" y="0"/>
                </a:lnTo>
                <a:lnTo>
                  <a:pt x="601231" y="611797"/>
                </a:lnTo>
                <a:lnTo>
                  <a:pt x="0" y="61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8700" y="2494545"/>
            <a:ext cx="7927678" cy="1227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96"/>
              </a:lnSpc>
            </a:pPr>
            <a:r>
              <a:rPr lang="en-US" sz="8700">
                <a:solidFill>
                  <a:srgbClr val="000000"/>
                </a:solidFill>
                <a:latin typeface="Luckiest Guy"/>
              </a:rPr>
              <a:t>QUESTIONS?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44000" y="1880412"/>
            <a:ext cx="7714494" cy="7425267"/>
            <a:chOff x="30480" y="591820"/>
            <a:chExt cx="12736830" cy="1225931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solidFill>
              <a:srgbClr val="9B77B4"/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7" name="TextBox 7"/>
          <p:cNvSpPr txBox="1"/>
          <p:nvPr/>
        </p:nvSpPr>
        <p:spPr>
          <a:xfrm>
            <a:off x="2800334" y="5249212"/>
            <a:ext cx="7001981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Poppins Semi-Bold"/>
              </a:rPr>
              <a:t>01296 485683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800334" y="6212975"/>
            <a:ext cx="7001981" cy="457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000000"/>
                </a:solidFill>
                <a:latin typeface="Poppins Semi-Bold"/>
              </a:rPr>
              <a:t>eyfs@thomashickman.bucks.sch.uk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544806" y="1833033"/>
            <a:ext cx="7714494" cy="7425267"/>
            <a:chOff x="30480" y="591820"/>
            <a:chExt cx="12736830" cy="1225931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36830" cy="12259310"/>
            </a:xfrm>
            <a:custGeom>
              <a:avLst/>
              <a:gdLst/>
              <a:ahLst/>
              <a:cxnLst/>
              <a:rect l="l" t="t" r="r" b="b"/>
              <a:pathLst>
                <a:path w="12736830" h="12259310">
                  <a:moveTo>
                    <a:pt x="11925300" y="4271010"/>
                  </a:moveTo>
                  <a:cubicBezTo>
                    <a:pt x="10819130" y="2120900"/>
                    <a:pt x="8590280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20"/>
                    <a:pt x="1822450" y="10811510"/>
                    <a:pt x="2842260" y="11203940"/>
                  </a:cubicBezTo>
                  <a:cubicBezTo>
                    <a:pt x="5585460" y="12259310"/>
                    <a:pt x="8953501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6"/>
              <a:stretch>
                <a:fillRect l="-64493" t="-8994" r="-13939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 rot="3347119" flipH="1" flipV="1">
            <a:off x="14259059" y="-2559353"/>
            <a:ext cx="8417721" cy="7176107"/>
          </a:xfrm>
          <a:custGeom>
            <a:avLst/>
            <a:gdLst/>
            <a:ahLst/>
            <a:cxnLst/>
            <a:rect l="l" t="t" r="r" b="b"/>
            <a:pathLst>
              <a:path w="8417721" h="7176107">
                <a:moveTo>
                  <a:pt x="8417721" y="7176106"/>
                </a:moveTo>
                <a:lnTo>
                  <a:pt x="0" y="7176106"/>
                </a:lnTo>
                <a:lnTo>
                  <a:pt x="0" y="0"/>
                </a:lnTo>
                <a:lnTo>
                  <a:pt x="8417721" y="0"/>
                </a:lnTo>
                <a:lnTo>
                  <a:pt x="8417721" y="7176106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3423708">
            <a:off x="-5210747" y="5675833"/>
            <a:ext cx="10421494" cy="8884324"/>
          </a:xfrm>
          <a:custGeom>
            <a:avLst/>
            <a:gdLst/>
            <a:ahLst/>
            <a:cxnLst/>
            <a:rect l="l" t="t" r="r" b="b"/>
            <a:pathLst>
              <a:path w="10421494" h="8884324">
                <a:moveTo>
                  <a:pt x="0" y="0"/>
                </a:moveTo>
                <a:lnTo>
                  <a:pt x="10421494" y="0"/>
                </a:lnTo>
                <a:lnTo>
                  <a:pt x="10421494" y="8884324"/>
                </a:lnTo>
                <a:lnTo>
                  <a:pt x="0" y="88843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-478578" y="-666611"/>
            <a:ext cx="2959992" cy="3065905"/>
          </a:xfrm>
          <a:custGeom>
            <a:avLst/>
            <a:gdLst/>
            <a:ahLst/>
            <a:cxnLst/>
            <a:rect l="l" t="t" r="r" b="b"/>
            <a:pathLst>
              <a:path w="2959992" h="3065905">
                <a:moveTo>
                  <a:pt x="0" y="0"/>
                </a:moveTo>
                <a:lnTo>
                  <a:pt x="2959992" y="0"/>
                </a:lnTo>
                <a:lnTo>
                  <a:pt x="2959992" y="3065906"/>
                </a:lnTo>
                <a:lnTo>
                  <a:pt x="0" y="30659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749463" y="7825779"/>
            <a:ext cx="2718456" cy="2815727"/>
          </a:xfrm>
          <a:custGeom>
            <a:avLst/>
            <a:gdLst/>
            <a:ahLst/>
            <a:cxnLst/>
            <a:rect l="l" t="t" r="r" b="b"/>
            <a:pathLst>
              <a:path w="2718456" h="2815727">
                <a:moveTo>
                  <a:pt x="0" y="0"/>
                </a:moveTo>
                <a:lnTo>
                  <a:pt x="2718456" y="0"/>
                </a:lnTo>
                <a:lnTo>
                  <a:pt x="2718456" y="2815727"/>
                </a:lnTo>
                <a:lnTo>
                  <a:pt x="0" y="281572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554</Words>
  <Application>Microsoft Office PowerPoint</Application>
  <PresentationFormat>Custom</PresentationFormat>
  <Paragraphs>124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KG Primary Penmanship</vt:lpstr>
      <vt:lpstr>Luckiest Guy</vt:lpstr>
      <vt:lpstr>Poppins</vt:lpstr>
      <vt:lpstr>Calibri</vt:lpstr>
      <vt:lpstr>Arial</vt:lpstr>
      <vt:lpstr>Poppins Medium</vt:lpstr>
      <vt:lpstr>Poppins Semi-Bold</vt:lpstr>
      <vt:lpstr>Canva Sans</vt:lpstr>
      <vt:lpstr>Lulu Font 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Nora Laiche</dc:creator>
  <cp:lastModifiedBy>Joanne Lyons</cp:lastModifiedBy>
  <cp:revision>8</cp:revision>
  <dcterms:created xsi:type="dcterms:W3CDTF">2006-08-16T00:00:00Z</dcterms:created>
  <dcterms:modified xsi:type="dcterms:W3CDTF">2025-08-05T14:08:43Z</dcterms:modified>
  <dc:identifier>DAGFwuwPWY8</dc:identifier>
</cp:coreProperties>
</file>